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539" r:id="rId5"/>
    <p:sldId id="542" r:id="rId6"/>
    <p:sldId id="541" r:id="rId7"/>
    <p:sldId id="543" r:id="rId8"/>
    <p:sldId id="546" r:id="rId9"/>
    <p:sldId id="545" r:id="rId10"/>
    <p:sldId id="54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2288F6-ED1D-A3AF-D97F-293D4D5709CA}" v="27" dt="2026-04-24T14:21:10.18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ssomYears Operations" userId="2daa6b11-b9b1-46d2-808b-f7b6f1b3a892" providerId="ADAL" clId="{EA2A438E-C456-4628-A384-DDAE110CFA41}"/>
    <pc:docChg chg="undo custSel addSld delSld modSld sldOrd">
      <pc:chgData name="BlossomYears Operations" userId="2daa6b11-b9b1-46d2-808b-f7b6f1b3a892" providerId="ADAL" clId="{EA2A438E-C456-4628-A384-DDAE110CFA41}" dt="2026-04-21T07:51:16.095" v="5776" actId="207"/>
      <pc:docMkLst>
        <pc:docMk/>
      </pc:docMkLst>
      <pc:sldChg chg="addSp delSp modSp mod">
        <pc:chgData name="BlossomYears Operations" userId="2daa6b11-b9b1-46d2-808b-f7b6f1b3a892" providerId="ADAL" clId="{EA2A438E-C456-4628-A384-DDAE110CFA41}" dt="2026-04-21T07:46:22.390" v="5647" actId="207"/>
        <pc:sldMkLst>
          <pc:docMk/>
          <pc:sldMk cId="4100814763" sldId="539"/>
        </pc:sldMkLst>
        <pc:spChg chg="add mod">
          <ac:chgData name="BlossomYears Operations" userId="2daa6b11-b9b1-46d2-808b-f7b6f1b3a892" providerId="ADAL" clId="{EA2A438E-C456-4628-A384-DDAE110CFA41}" dt="2026-04-21T07:46:22.390" v="5647" actId="207"/>
          <ac:spMkLst>
            <pc:docMk/>
            <pc:sldMk cId="4100814763" sldId="539"/>
            <ac:spMk id="5" creationId="{0C403DAF-8F9E-29F4-79DF-B93F65AB4D12}"/>
          </ac:spMkLst>
        </pc:spChg>
        <pc:spChg chg="add mod">
          <ac:chgData name="BlossomYears Operations" userId="2daa6b11-b9b1-46d2-808b-f7b6f1b3a892" providerId="ADAL" clId="{EA2A438E-C456-4628-A384-DDAE110CFA41}" dt="2026-04-15T08:39:49.819" v="1261" actId="1076"/>
          <ac:spMkLst>
            <pc:docMk/>
            <pc:sldMk cId="4100814763" sldId="539"/>
            <ac:spMk id="8" creationId="{DF39E913-FF3D-28A3-E728-1F42AD958DE9}"/>
          </ac:spMkLst>
        </pc:spChg>
      </pc:sldChg>
      <pc:sldChg chg="addSp delSp modSp add mod ord">
        <pc:chgData name="BlossomYears Operations" userId="2daa6b11-b9b1-46d2-808b-f7b6f1b3a892" providerId="ADAL" clId="{EA2A438E-C456-4628-A384-DDAE110CFA41}" dt="2026-04-21T07:47:50.249" v="5662" actId="207"/>
        <pc:sldMkLst>
          <pc:docMk/>
          <pc:sldMk cId="2420912790" sldId="541"/>
        </pc:sldMkLst>
        <pc:spChg chg="add mod">
          <ac:chgData name="BlossomYears Operations" userId="2daa6b11-b9b1-46d2-808b-f7b6f1b3a892" providerId="ADAL" clId="{EA2A438E-C456-4628-A384-DDAE110CFA41}" dt="2026-04-21T07:47:50.249" v="5662" actId="207"/>
          <ac:spMkLst>
            <pc:docMk/>
            <pc:sldMk cId="2420912790" sldId="541"/>
            <ac:spMk id="5" creationId="{A331AC4F-857D-613A-947E-626C2C73C263}"/>
          </ac:spMkLst>
        </pc:spChg>
      </pc:sldChg>
      <pc:sldChg chg="addSp delSp modSp add mod">
        <pc:chgData name="BlossomYears Operations" userId="2daa6b11-b9b1-46d2-808b-f7b6f1b3a892" providerId="ADAL" clId="{EA2A438E-C456-4628-A384-DDAE110CFA41}" dt="2026-04-21T07:47:03.285" v="5651" actId="207"/>
        <pc:sldMkLst>
          <pc:docMk/>
          <pc:sldMk cId="2630149949" sldId="542"/>
        </pc:sldMkLst>
        <pc:spChg chg="add mod">
          <ac:chgData name="BlossomYears Operations" userId="2daa6b11-b9b1-46d2-808b-f7b6f1b3a892" providerId="ADAL" clId="{EA2A438E-C456-4628-A384-DDAE110CFA41}" dt="2026-04-21T07:47:03.285" v="5651" actId="207"/>
          <ac:spMkLst>
            <pc:docMk/>
            <pc:sldMk cId="2630149949" sldId="542"/>
            <ac:spMk id="5" creationId="{5DDA7F4D-81CA-E21A-E43D-C62FA7F4AC3C}"/>
          </ac:spMkLst>
        </pc:spChg>
      </pc:sldChg>
      <pc:sldChg chg="addSp delSp modSp add mod">
        <pc:chgData name="BlossomYears Operations" userId="2daa6b11-b9b1-46d2-808b-f7b6f1b3a892" providerId="ADAL" clId="{EA2A438E-C456-4628-A384-DDAE110CFA41}" dt="2026-04-21T07:49:41.404" v="5765" actId="207"/>
        <pc:sldMkLst>
          <pc:docMk/>
          <pc:sldMk cId="1434440520" sldId="543"/>
        </pc:sldMkLst>
        <pc:spChg chg="add mod">
          <ac:chgData name="BlossomYears Operations" userId="2daa6b11-b9b1-46d2-808b-f7b6f1b3a892" providerId="ADAL" clId="{EA2A438E-C456-4628-A384-DDAE110CFA41}" dt="2026-04-21T07:49:41.404" v="5765" actId="207"/>
          <ac:spMkLst>
            <pc:docMk/>
            <pc:sldMk cId="1434440520" sldId="543"/>
            <ac:spMk id="6" creationId="{093D3E8B-C9D5-E48D-C684-995F568C8714}"/>
          </ac:spMkLst>
        </pc:spChg>
      </pc:sldChg>
      <pc:sldChg chg="addSp delSp modSp add mod">
        <pc:chgData name="BlossomYears Operations" userId="2daa6b11-b9b1-46d2-808b-f7b6f1b3a892" providerId="ADAL" clId="{EA2A438E-C456-4628-A384-DDAE110CFA41}" dt="2026-04-21T07:51:00.529" v="5774" actId="207"/>
        <pc:sldMkLst>
          <pc:docMk/>
          <pc:sldMk cId="499385460" sldId="545"/>
        </pc:sldMkLst>
        <pc:spChg chg="add mod">
          <ac:chgData name="BlossomYears Operations" userId="2daa6b11-b9b1-46d2-808b-f7b6f1b3a892" providerId="ADAL" clId="{EA2A438E-C456-4628-A384-DDAE110CFA41}" dt="2026-04-21T07:51:00.529" v="5774" actId="207"/>
          <ac:spMkLst>
            <pc:docMk/>
            <pc:sldMk cId="499385460" sldId="545"/>
            <ac:spMk id="5" creationId="{837F9F81-6851-DDF3-5ADD-A0EF6E7EFDC4}"/>
          </ac:spMkLst>
        </pc:spChg>
      </pc:sldChg>
      <pc:sldChg chg="addSp delSp modSp add mod ord">
        <pc:chgData name="BlossomYears Operations" userId="2daa6b11-b9b1-46d2-808b-f7b6f1b3a892" providerId="ADAL" clId="{EA2A438E-C456-4628-A384-DDAE110CFA41}" dt="2026-04-21T07:50:02.575" v="5768" actId="20577"/>
        <pc:sldMkLst>
          <pc:docMk/>
          <pc:sldMk cId="1839768790" sldId="546"/>
        </pc:sldMkLst>
        <pc:spChg chg="add mod">
          <ac:chgData name="BlossomYears Operations" userId="2daa6b11-b9b1-46d2-808b-f7b6f1b3a892" providerId="ADAL" clId="{EA2A438E-C456-4628-A384-DDAE110CFA41}" dt="2026-04-21T07:50:02.575" v="5768" actId="20577"/>
          <ac:spMkLst>
            <pc:docMk/>
            <pc:sldMk cId="1839768790" sldId="546"/>
            <ac:spMk id="5" creationId="{7444E026-01A0-15DE-10BB-9FB93EB95A53}"/>
          </ac:spMkLst>
        </pc:spChg>
      </pc:sldChg>
      <pc:sldChg chg="addSp delSp modSp add mod">
        <pc:chgData name="BlossomYears Operations" userId="2daa6b11-b9b1-46d2-808b-f7b6f1b3a892" providerId="ADAL" clId="{EA2A438E-C456-4628-A384-DDAE110CFA41}" dt="2026-04-21T07:51:16.095" v="5776" actId="207"/>
        <pc:sldMkLst>
          <pc:docMk/>
          <pc:sldMk cId="2029715392" sldId="547"/>
        </pc:sldMkLst>
        <pc:spChg chg="add mod">
          <ac:chgData name="BlossomYears Operations" userId="2daa6b11-b9b1-46d2-808b-f7b6f1b3a892" providerId="ADAL" clId="{EA2A438E-C456-4628-A384-DDAE110CFA41}" dt="2026-04-21T07:51:16.095" v="5776" actId="207"/>
          <ac:spMkLst>
            <pc:docMk/>
            <pc:sldMk cId="2029715392" sldId="547"/>
            <ac:spMk id="5" creationId="{E3458B32-7C08-575E-567D-5E9FE3F1EADE}"/>
          </ac:spMkLst>
        </pc:spChg>
      </pc:sldChg>
    </pc:docChg>
  </pc:docChgLst>
  <pc:docChgLst>
    <pc:chgData name="Blossom Years Valeswood RD" userId="S::valeswood@blossomyears.co.uk::8c5fee65-6160-4723-a5f6-63bdc6614078" providerId="AD" clId="Web-{362288F6-ED1D-A3AF-D97F-293D4D5709CA}"/>
    <pc:docChg chg="modSld">
      <pc:chgData name="Blossom Years Valeswood RD" userId="S::valeswood@blossomyears.co.uk::8c5fee65-6160-4723-a5f6-63bdc6614078" providerId="AD" clId="Web-{362288F6-ED1D-A3AF-D97F-293D4D5709CA}" dt="2026-04-24T14:21:10.183" v="12" actId="20577"/>
      <pc:docMkLst>
        <pc:docMk/>
      </pc:docMkLst>
      <pc:sldChg chg="modSp">
        <pc:chgData name="Blossom Years Valeswood RD" userId="S::valeswood@blossomyears.co.uk::8c5fee65-6160-4723-a5f6-63bdc6614078" providerId="AD" clId="Web-{362288F6-ED1D-A3AF-D97F-293D4D5709CA}" dt="2026-04-24T12:13:30.889" v="10" actId="20577"/>
        <pc:sldMkLst>
          <pc:docMk/>
          <pc:sldMk cId="2420912790" sldId="541"/>
        </pc:sldMkLst>
        <pc:spChg chg="mod">
          <ac:chgData name="Blossom Years Valeswood RD" userId="S::valeswood@blossomyears.co.uk::8c5fee65-6160-4723-a5f6-63bdc6614078" providerId="AD" clId="Web-{362288F6-ED1D-A3AF-D97F-293D4D5709CA}" dt="2026-04-24T12:13:30.889" v="10" actId="20577"/>
          <ac:spMkLst>
            <pc:docMk/>
            <pc:sldMk cId="2420912790" sldId="541"/>
            <ac:spMk id="5" creationId="{A331AC4F-857D-613A-947E-626C2C73C263}"/>
          </ac:spMkLst>
        </pc:spChg>
      </pc:sldChg>
      <pc:sldChg chg="modSp">
        <pc:chgData name="Blossom Years Valeswood RD" userId="S::valeswood@blossomyears.co.uk::8c5fee65-6160-4723-a5f6-63bdc6614078" providerId="AD" clId="Web-{362288F6-ED1D-A3AF-D97F-293D4D5709CA}" dt="2026-04-24T12:13:21.608" v="8" actId="20577"/>
        <pc:sldMkLst>
          <pc:docMk/>
          <pc:sldMk cId="2630149949" sldId="542"/>
        </pc:sldMkLst>
        <pc:spChg chg="mod">
          <ac:chgData name="Blossom Years Valeswood RD" userId="S::valeswood@blossomyears.co.uk::8c5fee65-6160-4723-a5f6-63bdc6614078" providerId="AD" clId="Web-{362288F6-ED1D-A3AF-D97F-293D4D5709CA}" dt="2026-04-24T12:13:21.608" v="8" actId="20577"/>
          <ac:spMkLst>
            <pc:docMk/>
            <pc:sldMk cId="2630149949" sldId="542"/>
            <ac:spMk id="5" creationId="{5DDA7F4D-81CA-E21A-E43D-C62FA7F4AC3C}"/>
          </ac:spMkLst>
        </pc:spChg>
      </pc:sldChg>
      <pc:sldChg chg="modSp">
        <pc:chgData name="Blossom Years Valeswood RD" userId="S::valeswood@blossomyears.co.uk::8c5fee65-6160-4723-a5f6-63bdc6614078" providerId="AD" clId="Web-{362288F6-ED1D-A3AF-D97F-293D4D5709CA}" dt="2026-04-24T14:21:10.183" v="12" actId="20577"/>
        <pc:sldMkLst>
          <pc:docMk/>
          <pc:sldMk cId="499385460" sldId="545"/>
        </pc:sldMkLst>
        <pc:spChg chg="mod">
          <ac:chgData name="Blossom Years Valeswood RD" userId="S::valeswood@blossomyears.co.uk::8c5fee65-6160-4723-a5f6-63bdc6614078" providerId="AD" clId="Web-{362288F6-ED1D-A3AF-D97F-293D4D5709CA}" dt="2026-04-24T14:21:10.183" v="12" actId="20577"/>
          <ac:spMkLst>
            <pc:docMk/>
            <pc:sldMk cId="499385460" sldId="545"/>
            <ac:spMk id="5" creationId="{837F9F81-6851-DDF3-5ADD-A0EF6E7EFDC4}"/>
          </ac:spMkLst>
        </pc:spChg>
      </pc:sldChg>
    </pc:docChg>
  </pc:docChgLst>
  <pc:docChgLst>
    <pc:chgData name="Blossom Years Imperial Way" userId="70ea0856-2aac-450d-b5e8-74a774c88bf7" providerId="ADAL" clId="{7A6337B2-14F0-4A3D-9927-8C6A1573394D}"/>
    <pc:docChg chg="custSel modSld">
      <pc:chgData name="Blossom Years Imperial Way" userId="70ea0856-2aac-450d-b5e8-74a774c88bf7" providerId="ADAL" clId="{7A6337B2-14F0-4A3D-9927-8C6A1573394D}" dt="2026-04-20T12:26:31.719" v="3276" actId="20577"/>
      <pc:docMkLst>
        <pc:docMk/>
      </pc:docMkLst>
      <pc:sldChg chg="modSp mod">
        <pc:chgData name="Blossom Years Imperial Way" userId="70ea0856-2aac-450d-b5e8-74a774c88bf7" providerId="ADAL" clId="{7A6337B2-14F0-4A3D-9927-8C6A1573394D}" dt="2026-04-20T11:35:55.236" v="231" actId="20577"/>
        <pc:sldMkLst>
          <pc:docMk/>
          <pc:sldMk cId="4100814763" sldId="539"/>
        </pc:sldMkLst>
        <pc:spChg chg="mod">
          <ac:chgData name="Blossom Years Imperial Way" userId="70ea0856-2aac-450d-b5e8-74a774c88bf7" providerId="ADAL" clId="{7A6337B2-14F0-4A3D-9927-8C6A1573394D}" dt="2026-04-20T11:35:55.236" v="231" actId="20577"/>
          <ac:spMkLst>
            <pc:docMk/>
            <pc:sldMk cId="4100814763" sldId="539"/>
            <ac:spMk id="5" creationId="{0C403DAF-8F9E-29F4-79DF-B93F65AB4D12}"/>
          </ac:spMkLst>
        </pc:spChg>
      </pc:sldChg>
      <pc:sldChg chg="modSp mod">
        <pc:chgData name="Blossom Years Imperial Way" userId="70ea0856-2aac-450d-b5e8-74a774c88bf7" providerId="ADAL" clId="{7A6337B2-14F0-4A3D-9927-8C6A1573394D}" dt="2026-04-20T11:50:10.326" v="1121" actId="207"/>
        <pc:sldMkLst>
          <pc:docMk/>
          <pc:sldMk cId="2420912790" sldId="541"/>
        </pc:sldMkLst>
        <pc:spChg chg="mod">
          <ac:chgData name="Blossom Years Imperial Way" userId="70ea0856-2aac-450d-b5e8-74a774c88bf7" providerId="ADAL" clId="{7A6337B2-14F0-4A3D-9927-8C6A1573394D}" dt="2026-04-20T11:50:10.326" v="1121" actId="207"/>
          <ac:spMkLst>
            <pc:docMk/>
            <pc:sldMk cId="2420912790" sldId="541"/>
            <ac:spMk id="5" creationId="{A331AC4F-857D-613A-947E-626C2C73C263}"/>
          </ac:spMkLst>
        </pc:spChg>
      </pc:sldChg>
      <pc:sldChg chg="modSp mod">
        <pc:chgData name="Blossom Years Imperial Way" userId="70ea0856-2aac-450d-b5e8-74a774c88bf7" providerId="ADAL" clId="{7A6337B2-14F0-4A3D-9927-8C6A1573394D}" dt="2026-04-20T11:41:33.168" v="772" actId="20577"/>
        <pc:sldMkLst>
          <pc:docMk/>
          <pc:sldMk cId="2630149949" sldId="542"/>
        </pc:sldMkLst>
        <pc:spChg chg="mod">
          <ac:chgData name="Blossom Years Imperial Way" userId="70ea0856-2aac-450d-b5e8-74a774c88bf7" providerId="ADAL" clId="{7A6337B2-14F0-4A3D-9927-8C6A1573394D}" dt="2026-04-20T11:41:33.168" v="772" actId="20577"/>
          <ac:spMkLst>
            <pc:docMk/>
            <pc:sldMk cId="2630149949" sldId="542"/>
            <ac:spMk id="5" creationId="{5DDA7F4D-81CA-E21A-E43D-C62FA7F4AC3C}"/>
          </ac:spMkLst>
        </pc:spChg>
      </pc:sldChg>
      <pc:sldChg chg="modSp mod">
        <pc:chgData name="Blossom Years Imperial Way" userId="70ea0856-2aac-450d-b5e8-74a774c88bf7" providerId="ADAL" clId="{7A6337B2-14F0-4A3D-9927-8C6A1573394D}" dt="2026-04-20T12:09:59.599" v="1810" actId="313"/>
        <pc:sldMkLst>
          <pc:docMk/>
          <pc:sldMk cId="1434440520" sldId="543"/>
        </pc:sldMkLst>
        <pc:spChg chg="mod">
          <ac:chgData name="Blossom Years Imperial Way" userId="70ea0856-2aac-450d-b5e8-74a774c88bf7" providerId="ADAL" clId="{7A6337B2-14F0-4A3D-9927-8C6A1573394D}" dt="2026-04-20T12:09:59.599" v="1810" actId="313"/>
          <ac:spMkLst>
            <pc:docMk/>
            <pc:sldMk cId="1434440520" sldId="543"/>
            <ac:spMk id="6" creationId="{093D3E8B-C9D5-E48D-C684-995F568C8714}"/>
          </ac:spMkLst>
        </pc:spChg>
      </pc:sldChg>
      <pc:sldChg chg="modSp mod">
        <pc:chgData name="Blossom Years Imperial Way" userId="70ea0856-2aac-450d-b5e8-74a774c88bf7" providerId="ADAL" clId="{7A6337B2-14F0-4A3D-9927-8C6A1573394D}" dt="2026-04-20T12:20:23.966" v="2973" actId="20577"/>
        <pc:sldMkLst>
          <pc:docMk/>
          <pc:sldMk cId="499385460" sldId="545"/>
        </pc:sldMkLst>
        <pc:spChg chg="mod">
          <ac:chgData name="Blossom Years Imperial Way" userId="70ea0856-2aac-450d-b5e8-74a774c88bf7" providerId="ADAL" clId="{7A6337B2-14F0-4A3D-9927-8C6A1573394D}" dt="2026-04-20T12:20:23.966" v="2973" actId="20577"/>
          <ac:spMkLst>
            <pc:docMk/>
            <pc:sldMk cId="499385460" sldId="545"/>
            <ac:spMk id="5" creationId="{837F9F81-6851-DDF3-5ADD-A0EF6E7EFDC4}"/>
          </ac:spMkLst>
        </pc:spChg>
      </pc:sldChg>
      <pc:sldChg chg="modSp mod">
        <pc:chgData name="Blossom Years Imperial Way" userId="70ea0856-2aac-450d-b5e8-74a774c88bf7" providerId="ADAL" clId="{7A6337B2-14F0-4A3D-9927-8C6A1573394D}" dt="2026-04-20T12:13:30.836" v="2165" actId="207"/>
        <pc:sldMkLst>
          <pc:docMk/>
          <pc:sldMk cId="1839768790" sldId="546"/>
        </pc:sldMkLst>
        <pc:spChg chg="mod">
          <ac:chgData name="Blossom Years Imperial Way" userId="70ea0856-2aac-450d-b5e8-74a774c88bf7" providerId="ADAL" clId="{7A6337B2-14F0-4A3D-9927-8C6A1573394D}" dt="2026-04-20T12:13:30.836" v="2165" actId="207"/>
          <ac:spMkLst>
            <pc:docMk/>
            <pc:sldMk cId="1839768790" sldId="546"/>
            <ac:spMk id="5" creationId="{7444E026-01A0-15DE-10BB-9FB93EB95A53}"/>
          </ac:spMkLst>
        </pc:spChg>
      </pc:sldChg>
      <pc:sldChg chg="modSp mod">
        <pc:chgData name="Blossom Years Imperial Way" userId="70ea0856-2aac-450d-b5e8-74a774c88bf7" providerId="ADAL" clId="{7A6337B2-14F0-4A3D-9927-8C6A1573394D}" dt="2026-04-20T12:26:31.719" v="3276" actId="20577"/>
        <pc:sldMkLst>
          <pc:docMk/>
          <pc:sldMk cId="2029715392" sldId="547"/>
        </pc:sldMkLst>
        <pc:spChg chg="mod">
          <ac:chgData name="Blossom Years Imperial Way" userId="70ea0856-2aac-450d-b5e8-74a774c88bf7" providerId="ADAL" clId="{7A6337B2-14F0-4A3D-9927-8C6A1573394D}" dt="2026-04-20T12:26:31.719" v="3276" actId="20577"/>
          <ac:spMkLst>
            <pc:docMk/>
            <pc:sldMk cId="2029715392" sldId="547"/>
            <ac:spMk id="5" creationId="{E3458B32-7C08-575E-567D-5E9FE3F1EAD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a:prstGeom prst="rect">
            <a:avLst/>
          </a:prstGeo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2" y="3602038"/>
            <a:ext cx="9144000" cy="1655762"/>
          </a:xfrm>
          <a:prstGeom prst="rect">
            <a:avLst/>
          </a:prstGeom>
        </p:spPr>
        <p:txBody>
          <a:bodyPr/>
          <a:lstStyle>
            <a:lvl1pPr marL="0" indent="0" algn="ctr">
              <a:buNone/>
              <a:defRPr sz="2400"/>
            </a:lvl1pPr>
            <a:lvl2pPr marL="457206" indent="0" algn="ctr">
              <a:buNone/>
              <a:defRPr sz="2000"/>
            </a:lvl2pPr>
            <a:lvl3pPr marL="914411" indent="0" algn="ctr">
              <a:buNone/>
              <a:defRPr sz="1801"/>
            </a:lvl3pPr>
            <a:lvl4pPr marL="1371617" indent="0" algn="ctr">
              <a:buNone/>
              <a:defRPr sz="1600"/>
            </a:lvl4pPr>
            <a:lvl5pPr marL="1828823" indent="0" algn="ctr">
              <a:buNone/>
              <a:defRPr sz="1600"/>
            </a:lvl5pPr>
            <a:lvl6pPr marL="2286029" indent="0" algn="ctr">
              <a:buNone/>
              <a:defRPr sz="1600"/>
            </a:lvl6pPr>
            <a:lvl7pPr marL="2743234" indent="0" algn="ctr">
              <a:buNone/>
              <a:defRPr sz="1600"/>
            </a:lvl7pPr>
            <a:lvl8pPr marL="3200440" indent="0" algn="ctr">
              <a:buNone/>
              <a:defRPr sz="1600"/>
            </a:lvl8pPr>
            <a:lvl9pPr marL="3657646" indent="0" algn="ctr">
              <a:buNone/>
              <a:defRPr sz="1600"/>
            </a:lvl9pPr>
          </a:lstStyle>
          <a:p>
            <a:r>
              <a:rPr lang="en-US"/>
              <a:t>Click to edit Master subtitle style</a:t>
            </a:r>
          </a:p>
        </p:txBody>
      </p:sp>
      <p:sp>
        <p:nvSpPr>
          <p:cNvPr id="8" name="TextBox 7">
            <a:extLst>
              <a:ext uri="{FF2B5EF4-FFF2-40B4-BE49-F238E27FC236}">
                <a16:creationId xmlns:a16="http://schemas.microsoft.com/office/drawing/2014/main" id="{A13F5BC5-F6AF-D359-107D-DFC15B9837FB}"/>
              </a:ext>
            </a:extLst>
          </p:cNvPr>
          <p:cNvSpPr txBox="1"/>
          <p:nvPr/>
        </p:nvSpPr>
        <p:spPr>
          <a:xfrm>
            <a:off x="1350285" y="609601"/>
            <a:ext cx="184731" cy="369460"/>
          </a:xfrm>
          <a:prstGeom prst="rect">
            <a:avLst/>
          </a:prstGeom>
          <a:noFill/>
        </p:spPr>
        <p:txBody>
          <a:bodyPr wrap="none" rtlCol="0">
            <a:spAutoFit/>
          </a:bodyPr>
          <a:lstStyle/>
          <a:p>
            <a:endParaRPr lang="en-US" sz="1801"/>
          </a:p>
        </p:txBody>
      </p:sp>
    </p:spTree>
    <p:extLst>
      <p:ext uri="{BB962C8B-B14F-4D97-AF65-F5344CB8AC3E}">
        <p14:creationId xmlns:p14="http://schemas.microsoft.com/office/powerpoint/2010/main" val="18781591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838202" y="1206338"/>
            <a:ext cx="10515600" cy="1025445"/>
          </a:xfrm>
          <a:prstGeom prst="rect">
            <a:avLst/>
          </a:prstGeom>
        </p:spPr>
        <p:txBody>
          <a:bodyPr/>
          <a:lstStyle/>
          <a:p>
            <a:r>
              <a:rPr lang="en-US"/>
              <a:t>Click to edit Master title style</a:t>
            </a:r>
          </a:p>
        </p:txBody>
      </p:sp>
      <p:sp>
        <p:nvSpPr>
          <p:cNvPr id="3" name="Vertical Text Placeholder 2"/>
          <p:cNvSpPr>
            <a:spLocks noGrp="1"/>
          </p:cNvSpPr>
          <p:nvPr>
            <p:ph type="body" orient="vert" idx="1"/>
          </p:nvPr>
        </p:nvSpPr>
        <p:spPr>
          <a:xfrm>
            <a:off x="838202" y="2587482"/>
            <a:ext cx="10515600" cy="2251109"/>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5" name="Footer Placeholder 4"/>
          <p:cNvSpPr>
            <a:spLocks noGrp="1"/>
          </p:cNvSpPr>
          <p:nvPr>
            <p:ph type="ftr" sz="quarter" idx="11"/>
          </p:nvPr>
        </p:nvSpPr>
        <p:spPr>
          <a:xfrm>
            <a:off x="4038602" y="6356354"/>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5063853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a:prstGeom prst="rect">
            <a:avLst/>
          </a:prstGeom>
        </p:spPr>
        <p:txBody>
          <a:bodyPr vert="eaVert"/>
          <a:lstStyle/>
          <a:p>
            <a:r>
              <a:rPr lang="en-US"/>
              <a:t>Click to edit Master title style</a:t>
            </a:r>
          </a:p>
        </p:txBody>
      </p:sp>
      <p:sp>
        <p:nvSpPr>
          <p:cNvPr id="3" name="Vertical Text Placeholder 2"/>
          <p:cNvSpPr>
            <a:spLocks noGrp="1"/>
          </p:cNvSpPr>
          <p:nvPr>
            <p:ph type="body" orient="vert" idx="1"/>
          </p:nvPr>
        </p:nvSpPr>
        <p:spPr>
          <a:xfrm>
            <a:off x="838199" y="365125"/>
            <a:ext cx="7734300"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5" name="Footer Placeholder 4"/>
          <p:cNvSpPr>
            <a:spLocks noGrp="1"/>
          </p:cNvSpPr>
          <p:nvPr>
            <p:ph type="ftr" sz="quarter" idx="11"/>
          </p:nvPr>
        </p:nvSpPr>
        <p:spPr>
          <a:xfrm>
            <a:off x="4038602" y="6356354"/>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3250334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2" y="1206338"/>
            <a:ext cx="10515600" cy="1025445"/>
          </a:xfrm>
          <a:prstGeom prst="rect">
            <a:avLst/>
          </a:prstGeom>
        </p:spPr>
        <p:txBody>
          <a:bodyPr/>
          <a:lstStyle/>
          <a:p>
            <a:r>
              <a:rPr lang="en-US"/>
              <a:t>Click to edit Master title style</a:t>
            </a:r>
          </a:p>
        </p:txBody>
      </p:sp>
      <p:sp>
        <p:nvSpPr>
          <p:cNvPr id="3" name="Content Placeholder 2"/>
          <p:cNvSpPr>
            <a:spLocks noGrp="1"/>
          </p:cNvSpPr>
          <p:nvPr>
            <p:ph idx="1"/>
          </p:nvPr>
        </p:nvSpPr>
        <p:spPr>
          <a:xfrm>
            <a:off x="838201" y="2587482"/>
            <a:ext cx="6733970" cy="2251109"/>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5" name="Footer Placeholder 4"/>
          <p:cNvSpPr>
            <a:spLocks noGrp="1"/>
          </p:cNvSpPr>
          <p:nvPr>
            <p:ph type="ftr" sz="quarter" idx="11"/>
          </p:nvPr>
        </p:nvSpPr>
        <p:spPr>
          <a:xfrm>
            <a:off x="4038602" y="6356354"/>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
        <p:nvSpPr>
          <p:cNvPr id="7" name="Oval 6">
            <a:extLst>
              <a:ext uri="{FF2B5EF4-FFF2-40B4-BE49-F238E27FC236}">
                <a16:creationId xmlns:a16="http://schemas.microsoft.com/office/drawing/2014/main" id="{D2780992-04B4-1BC2-A80E-709264468926}"/>
              </a:ext>
            </a:extLst>
          </p:cNvPr>
          <p:cNvSpPr/>
          <p:nvPr/>
        </p:nvSpPr>
        <p:spPr>
          <a:xfrm>
            <a:off x="8028133" y="2231783"/>
            <a:ext cx="4519467" cy="3672655"/>
          </a:xfrm>
          <a:prstGeom prst="ellipse">
            <a:avLst/>
          </a:prstGeom>
          <a:blipFill dpi="0" rotWithShape="1">
            <a:blip r:embed="rId2"/>
            <a:srcRect/>
            <a:stretch>
              <a:fillRect l="-16000" r="-16000"/>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3348521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1852" y="1446082"/>
            <a:ext cx="7666981" cy="2852737"/>
          </a:xfrm>
          <a:prstGeom prst="rect">
            <a:avLst/>
          </a:prstGeom>
        </p:spPr>
        <p:txBody>
          <a:bodyPr anchor="b"/>
          <a:lstStyle>
            <a:lvl1pPr>
              <a:defRPr sz="6000"/>
            </a:lvl1pPr>
          </a:lstStyle>
          <a:p>
            <a:r>
              <a:rPr lang="en-GB"/>
              <a:t>Click to edit</a:t>
            </a:r>
            <a:br>
              <a:rPr lang="en-GB"/>
            </a:br>
            <a:r>
              <a:rPr lang="en-GB"/>
              <a:t>Master title style</a:t>
            </a:r>
            <a:endParaRPr lang="en-US"/>
          </a:p>
        </p:txBody>
      </p:sp>
      <p:sp>
        <p:nvSpPr>
          <p:cNvPr id="4" name="Date Placeholder 3"/>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5" name="Footer Placeholder 4"/>
          <p:cNvSpPr>
            <a:spLocks noGrp="1"/>
          </p:cNvSpPr>
          <p:nvPr>
            <p:ph type="ftr" sz="quarter" idx="11"/>
          </p:nvPr>
        </p:nvSpPr>
        <p:spPr>
          <a:xfrm>
            <a:off x="4038602" y="6356354"/>
            <a:ext cx="4114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
        <p:nvSpPr>
          <p:cNvPr id="7" name="Oval 6">
            <a:extLst>
              <a:ext uri="{FF2B5EF4-FFF2-40B4-BE49-F238E27FC236}">
                <a16:creationId xmlns:a16="http://schemas.microsoft.com/office/drawing/2014/main" id="{5C80F0A7-911F-9776-5465-EA4C10B52869}"/>
              </a:ext>
            </a:extLst>
          </p:cNvPr>
          <p:cNvSpPr/>
          <p:nvPr/>
        </p:nvSpPr>
        <p:spPr>
          <a:xfrm>
            <a:off x="7207375" y="-1301147"/>
            <a:ext cx="6057161" cy="4922232"/>
          </a:xfrm>
          <a:prstGeom prst="ellipse">
            <a:avLst/>
          </a:prstGeom>
          <a:blipFill dpi="0" rotWithShape="1">
            <a:blip r:embed="rId2"/>
            <a:srcRect/>
            <a:stretch>
              <a:fillRect l="-16000" r="-16000"/>
            </a:stretch>
          </a:bli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801"/>
          </a:p>
        </p:txBody>
      </p:sp>
    </p:spTree>
    <p:extLst>
      <p:ext uri="{BB962C8B-B14F-4D97-AF65-F5344CB8AC3E}">
        <p14:creationId xmlns:p14="http://schemas.microsoft.com/office/powerpoint/2010/main" val="3362296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2" y="1206338"/>
            <a:ext cx="10515600" cy="1025445"/>
          </a:xfrm>
          <a:prstGeom prst="rect">
            <a:avLst/>
          </a:prstGeom>
        </p:spPr>
        <p:txBody>
          <a:bodyPr/>
          <a:lstStyle/>
          <a:p>
            <a:r>
              <a:rPr lang="en-US"/>
              <a:t>Click to edit Master title style</a:t>
            </a:r>
          </a:p>
        </p:txBody>
      </p:sp>
      <p:sp>
        <p:nvSpPr>
          <p:cNvPr id="3" name="Content Placeholder 2"/>
          <p:cNvSpPr>
            <a:spLocks noGrp="1"/>
          </p:cNvSpPr>
          <p:nvPr>
            <p:ph sz="half" idx="1"/>
          </p:nvPr>
        </p:nvSpPr>
        <p:spPr>
          <a:xfrm>
            <a:off x="838201"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1" y="1825625"/>
            <a:ext cx="51816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6" name="Footer Placeholder 5"/>
          <p:cNvSpPr>
            <a:spLocks noGrp="1"/>
          </p:cNvSpPr>
          <p:nvPr>
            <p:ph type="ftr" sz="quarter" idx="11"/>
          </p:nvPr>
        </p:nvSpPr>
        <p:spPr>
          <a:xfrm>
            <a:off x="4038602" y="6356354"/>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279567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9" y="365128"/>
            <a:ext cx="10515600" cy="1325563"/>
          </a:xfrm>
          <a:prstGeom prst="rect">
            <a:avLst/>
          </a:prstGeom>
        </p:spPr>
        <p:txBody>
          <a:bodyPr/>
          <a:lstStyle/>
          <a:p>
            <a:r>
              <a:rPr lang="en-US"/>
              <a:t>Click to edit Master title style</a:t>
            </a:r>
          </a:p>
        </p:txBody>
      </p:sp>
      <p:sp>
        <p:nvSpPr>
          <p:cNvPr id="3" name="Text Placeholder 2"/>
          <p:cNvSpPr>
            <a:spLocks noGrp="1"/>
          </p:cNvSpPr>
          <p:nvPr>
            <p:ph type="body" idx="1"/>
          </p:nvPr>
        </p:nvSpPr>
        <p:spPr>
          <a:xfrm>
            <a:off x="839791" y="1681163"/>
            <a:ext cx="5157787" cy="823912"/>
          </a:xfrm>
          <a:prstGeom prst="rect">
            <a:avLst/>
          </a:prstGeo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91" y="2505076"/>
            <a:ext cx="5157787"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2" y="1681163"/>
            <a:ext cx="5183188" cy="823912"/>
          </a:xfrm>
          <a:prstGeom prst="rect">
            <a:avLst/>
          </a:prstGeom>
        </p:spPr>
        <p:txBody>
          <a:bodyPr anchor="b"/>
          <a:lstStyle>
            <a:lvl1pPr marL="0" indent="0">
              <a:buNone/>
              <a:defRPr sz="2400" b="1"/>
            </a:lvl1pPr>
            <a:lvl2pPr marL="457206" indent="0">
              <a:buNone/>
              <a:defRPr sz="2000" b="1"/>
            </a:lvl2pPr>
            <a:lvl3pPr marL="914411" indent="0">
              <a:buNone/>
              <a:defRPr sz="1801" b="1"/>
            </a:lvl3pPr>
            <a:lvl4pPr marL="1371617" indent="0">
              <a:buNone/>
              <a:defRPr sz="1600" b="1"/>
            </a:lvl4pPr>
            <a:lvl5pPr marL="1828823" indent="0">
              <a:buNone/>
              <a:defRPr sz="1600" b="1"/>
            </a:lvl5pPr>
            <a:lvl6pPr marL="2286029" indent="0">
              <a:buNone/>
              <a:defRPr sz="1600" b="1"/>
            </a:lvl6pPr>
            <a:lvl7pPr marL="2743234" indent="0">
              <a:buNone/>
              <a:defRPr sz="1600" b="1"/>
            </a:lvl7pPr>
            <a:lvl8pPr marL="3200440" indent="0">
              <a:buNone/>
              <a:defRPr sz="1600" b="1"/>
            </a:lvl8pPr>
            <a:lvl9pPr marL="3657646"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2" y="2505076"/>
            <a:ext cx="5183188"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8" name="Footer Placeholder 7"/>
          <p:cNvSpPr>
            <a:spLocks noGrp="1"/>
          </p:cNvSpPr>
          <p:nvPr>
            <p:ph type="ftr" sz="quarter" idx="11"/>
          </p:nvPr>
        </p:nvSpPr>
        <p:spPr>
          <a:xfrm>
            <a:off x="4038602" y="6356354"/>
            <a:ext cx="41148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1858311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2" y="1206338"/>
            <a:ext cx="10515600" cy="1025445"/>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4" name="Footer Placeholder 3"/>
          <p:cNvSpPr>
            <a:spLocks noGrp="1"/>
          </p:cNvSpPr>
          <p:nvPr>
            <p:ph type="ftr" sz="quarter" idx="11"/>
          </p:nvPr>
        </p:nvSpPr>
        <p:spPr>
          <a:xfrm>
            <a:off x="4038602" y="6356354"/>
            <a:ext cx="4114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22410778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3" name="Footer Placeholder 2"/>
          <p:cNvSpPr>
            <a:spLocks noGrp="1"/>
          </p:cNvSpPr>
          <p:nvPr>
            <p:ph type="ftr" sz="quarter" idx="11"/>
          </p:nvPr>
        </p:nvSpPr>
        <p:spPr>
          <a:xfrm>
            <a:off x="4038602" y="6356354"/>
            <a:ext cx="41148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19997769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a:prstGeom prst="rect">
            <a:avLst/>
          </a:prstGeo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9" y="987428"/>
            <a:ext cx="6172199"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91" y="2057400"/>
            <a:ext cx="3932236" cy="3811588"/>
          </a:xfrm>
          <a:prstGeom prst="rect">
            <a:avLst/>
          </a:prstGeo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Click to edit Master text styles</a:t>
            </a:r>
          </a:p>
        </p:txBody>
      </p:sp>
      <p:sp>
        <p:nvSpPr>
          <p:cNvPr id="5" name="Date Placeholder 4"/>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6" name="Footer Placeholder 5"/>
          <p:cNvSpPr>
            <a:spLocks noGrp="1"/>
          </p:cNvSpPr>
          <p:nvPr>
            <p:ph type="ftr" sz="quarter" idx="11"/>
          </p:nvPr>
        </p:nvSpPr>
        <p:spPr>
          <a:xfrm>
            <a:off x="4038602" y="6356354"/>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31793428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91" y="457200"/>
            <a:ext cx="3932236" cy="1600200"/>
          </a:xfrm>
          <a:prstGeom prst="rect">
            <a:avLst/>
          </a:prstGeo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9" y="987428"/>
            <a:ext cx="6172199" cy="4873625"/>
          </a:xfrm>
          <a:prstGeom prst="rect">
            <a:avLst/>
          </a:prstGeom>
        </p:spPr>
        <p:txBody>
          <a:bodyPr anchor="t"/>
          <a:lstStyle>
            <a:lvl1pPr marL="0" indent="0">
              <a:buNone/>
              <a:defRPr sz="3200"/>
            </a:lvl1pPr>
            <a:lvl2pPr marL="457206" indent="0">
              <a:buNone/>
              <a:defRPr sz="2800"/>
            </a:lvl2pPr>
            <a:lvl3pPr marL="914411" indent="0">
              <a:buNone/>
              <a:defRPr sz="2400"/>
            </a:lvl3pPr>
            <a:lvl4pPr marL="1371617" indent="0">
              <a:buNone/>
              <a:defRPr sz="2000"/>
            </a:lvl4pPr>
            <a:lvl5pPr marL="1828823" indent="0">
              <a:buNone/>
              <a:defRPr sz="2000"/>
            </a:lvl5pPr>
            <a:lvl6pPr marL="2286029" indent="0">
              <a:buNone/>
              <a:defRPr sz="2000"/>
            </a:lvl6pPr>
            <a:lvl7pPr marL="2743234" indent="0">
              <a:buNone/>
              <a:defRPr sz="2000"/>
            </a:lvl7pPr>
            <a:lvl8pPr marL="3200440" indent="0">
              <a:buNone/>
              <a:defRPr sz="2000"/>
            </a:lvl8pPr>
            <a:lvl9pPr marL="3657646" indent="0">
              <a:buNone/>
              <a:defRPr sz="2000"/>
            </a:lvl9pPr>
          </a:lstStyle>
          <a:p>
            <a:r>
              <a:rPr lang="en-US"/>
              <a:t>Click icon to add picture</a:t>
            </a:r>
          </a:p>
        </p:txBody>
      </p:sp>
      <p:sp>
        <p:nvSpPr>
          <p:cNvPr id="4" name="Text Placeholder 3"/>
          <p:cNvSpPr>
            <a:spLocks noGrp="1"/>
          </p:cNvSpPr>
          <p:nvPr>
            <p:ph type="body" sz="half" idx="2"/>
          </p:nvPr>
        </p:nvSpPr>
        <p:spPr>
          <a:xfrm>
            <a:off x="839791" y="2057400"/>
            <a:ext cx="3932236" cy="3811588"/>
          </a:xfrm>
          <a:prstGeom prst="rect">
            <a:avLst/>
          </a:prstGeom>
        </p:spPr>
        <p:txBody>
          <a:bodyPr/>
          <a:lstStyle>
            <a:lvl1pPr marL="0" indent="0">
              <a:buNone/>
              <a:defRPr sz="1600"/>
            </a:lvl1pPr>
            <a:lvl2pPr marL="457206" indent="0">
              <a:buNone/>
              <a:defRPr sz="1401"/>
            </a:lvl2pPr>
            <a:lvl3pPr marL="914411" indent="0">
              <a:buNone/>
              <a:defRPr sz="1200"/>
            </a:lvl3pPr>
            <a:lvl4pPr marL="1371617" indent="0">
              <a:buNone/>
              <a:defRPr sz="1001"/>
            </a:lvl4pPr>
            <a:lvl5pPr marL="1828823" indent="0">
              <a:buNone/>
              <a:defRPr sz="1001"/>
            </a:lvl5pPr>
            <a:lvl6pPr marL="2286029" indent="0">
              <a:buNone/>
              <a:defRPr sz="1001"/>
            </a:lvl6pPr>
            <a:lvl7pPr marL="2743234" indent="0">
              <a:buNone/>
              <a:defRPr sz="1001"/>
            </a:lvl7pPr>
            <a:lvl8pPr marL="3200440" indent="0">
              <a:buNone/>
              <a:defRPr sz="1001"/>
            </a:lvl8pPr>
            <a:lvl9pPr marL="3657646" indent="0">
              <a:buNone/>
              <a:defRPr sz="1001"/>
            </a:lvl9pPr>
          </a:lstStyle>
          <a:p>
            <a:pPr lvl="0"/>
            <a:r>
              <a:rPr lang="en-US"/>
              <a:t>Click to edit Master text styles</a:t>
            </a:r>
          </a:p>
        </p:txBody>
      </p:sp>
      <p:sp>
        <p:nvSpPr>
          <p:cNvPr id="5" name="Date Placeholder 4"/>
          <p:cNvSpPr>
            <a:spLocks noGrp="1"/>
          </p:cNvSpPr>
          <p:nvPr>
            <p:ph type="dt" sz="half" idx="10"/>
          </p:nvPr>
        </p:nvSpPr>
        <p:spPr>
          <a:xfrm>
            <a:off x="838201" y="6356354"/>
            <a:ext cx="2743200" cy="365125"/>
          </a:xfrm>
          <a:prstGeom prst="rect">
            <a:avLst/>
          </a:prstGeom>
        </p:spPr>
        <p:txBody>
          <a:bodyPr/>
          <a:lstStyle/>
          <a:p>
            <a:fld id="{729A04C7-D0EE-3A4C-B5B3-B1D9E60EBD0B}" type="datetimeFigureOut">
              <a:rPr lang="en-US" smtClean="0"/>
              <a:t>4/24/2026</a:t>
            </a:fld>
            <a:endParaRPr lang="en-US"/>
          </a:p>
        </p:txBody>
      </p:sp>
      <p:sp>
        <p:nvSpPr>
          <p:cNvPr id="6" name="Footer Placeholder 5"/>
          <p:cNvSpPr>
            <a:spLocks noGrp="1"/>
          </p:cNvSpPr>
          <p:nvPr>
            <p:ph type="ftr" sz="quarter" idx="11"/>
          </p:nvPr>
        </p:nvSpPr>
        <p:spPr>
          <a:xfrm>
            <a:off x="4038602" y="6356354"/>
            <a:ext cx="41148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8610601" y="6356354"/>
            <a:ext cx="2743200" cy="365125"/>
          </a:xfrm>
          <a:prstGeom prst="rect">
            <a:avLst/>
          </a:prstGeom>
        </p:spPr>
        <p:txBody>
          <a:bodyPr/>
          <a:lstStyle/>
          <a:p>
            <a:fld id="{430BA90B-016F-AD41-BF29-07B16A076918}" type="slidenum">
              <a:rPr lang="en-US" smtClean="0"/>
              <a:t>‹#›</a:t>
            </a:fld>
            <a:endParaRPr lang="en-US"/>
          </a:p>
        </p:txBody>
      </p:sp>
    </p:spTree>
    <p:extLst>
      <p:ext uri="{BB962C8B-B14F-4D97-AF65-F5344CB8AC3E}">
        <p14:creationId xmlns:p14="http://schemas.microsoft.com/office/powerpoint/2010/main" val="1252640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E9DED0"/>
        </a:solidFill>
        <a:effectLst/>
      </p:bgPr>
    </p:bg>
    <p:spTree>
      <p:nvGrpSpPr>
        <p:cNvPr id="1" name=""/>
        <p:cNvGrpSpPr/>
        <p:nvPr/>
      </p:nvGrpSpPr>
      <p:grpSpPr>
        <a:xfrm>
          <a:off x="0" y="0"/>
          <a:ext cx="0" cy="0"/>
          <a:chOff x="0" y="0"/>
          <a:chExt cx="0" cy="0"/>
        </a:xfrm>
      </p:grpSpPr>
      <p:pic>
        <p:nvPicPr>
          <p:cNvPr id="21" name="Picture 20">
            <a:extLst>
              <a:ext uri="{FF2B5EF4-FFF2-40B4-BE49-F238E27FC236}">
                <a16:creationId xmlns:a16="http://schemas.microsoft.com/office/drawing/2014/main" id="{2B1A4B85-80F4-3487-00A7-04CE39578FF6}"/>
              </a:ext>
            </a:extLst>
          </p:cNvPr>
          <p:cNvPicPr>
            <a:picLocks noChangeAspect="1"/>
          </p:cNvPicPr>
          <p:nvPr/>
        </p:nvPicPr>
        <p:blipFill>
          <a:blip r:embed="rId13"/>
          <a:srcRect b="38333"/>
          <a:stretch>
            <a:fillRect/>
          </a:stretch>
        </p:blipFill>
        <p:spPr>
          <a:xfrm>
            <a:off x="10" y="5733919"/>
            <a:ext cx="12191991" cy="1124083"/>
          </a:xfrm>
          <a:prstGeom prst="rect">
            <a:avLst/>
          </a:prstGeom>
        </p:spPr>
      </p:pic>
      <p:pic>
        <p:nvPicPr>
          <p:cNvPr id="5" name="Picture 4">
            <a:extLst>
              <a:ext uri="{FF2B5EF4-FFF2-40B4-BE49-F238E27FC236}">
                <a16:creationId xmlns:a16="http://schemas.microsoft.com/office/drawing/2014/main" id="{9B7BEDD1-E327-6A6C-C6D0-8E415C0D3C13}"/>
              </a:ext>
            </a:extLst>
          </p:cNvPr>
          <p:cNvPicPr>
            <a:picLocks noChangeAspect="1"/>
          </p:cNvPicPr>
          <p:nvPr/>
        </p:nvPicPr>
        <p:blipFill>
          <a:blip r:embed="rId14"/>
          <a:stretch>
            <a:fillRect/>
          </a:stretch>
        </p:blipFill>
        <p:spPr>
          <a:xfrm>
            <a:off x="211679" y="116329"/>
            <a:ext cx="1253040" cy="389361"/>
          </a:xfrm>
          <a:prstGeom prst="rect">
            <a:avLst/>
          </a:prstGeom>
        </p:spPr>
      </p:pic>
    </p:spTree>
    <p:extLst>
      <p:ext uri="{BB962C8B-B14F-4D97-AF65-F5344CB8AC3E}">
        <p14:creationId xmlns:p14="http://schemas.microsoft.com/office/powerpoint/2010/main" val="21781386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11" rtl="0" eaLnBrk="1" latinLnBrk="0" hangingPunct="1">
        <a:lnSpc>
          <a:spcPct val="90000"/>
        </a:lnSpc>
        <a:spcBef>
          <a:spcPct val="0"/>
        </a:spcBef>
        <a:buNone/>
        <a:defRPr sz="4400" b="1" kern="1200">
          <a:solidFill>
            <a:srgbClr val="114227"/>
          </a:solidFill>
          <a:latin typeface="Arial" panose="020B0604020202020204" pitchFamily="34" charset="0"/>
          <a:ea typeface="+mj-ea"/>
          <a:cs typeface="Arial" panose="020B0604020202020204" pitchFamily="34" charset="0"/>
        </a:defRPr>
      </a:lvl1pPr>
    </p:titleStyle>
    <p:bodyStyle>
      <a:lvl1pPr marL="228604" indent="-228604" algn="l" defTabSz="914411" rtl="0" eaLnBrk="1" latinLnBrk="0" hangingPunct="1">
        <a:lnSpc>
          <a:spcPct val="90000"/>
        </a:lnSpc>
        <a:spcBef>
          <a:spcPts val="1001"/>
        </a:spcBef>
        <a:buFont typeface="Arial" panose="020B0604020202020204" pitchFamily="34" charset="0"/>
        <a:buChar char="•"/>
        <a:defRPr sz="2201" b="1" kern="1200">
          <a:solidFill>
            <a:srgbClr val="114227"/>
          </a:solidFill>
          <a:latin typeface="Arial" panose="020B0604020202020204" pitchFamily="34" charset="0"/>
          <a:ea typeface="+mn-ea"/>
          <a:cs typeface="Arial" panose="020B0604020202020204" pitchFamily="34" charset="0"/>
        </a:defRPr>
      </a:lvl1pPr>
      <a:lvl2pPr marL="68580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Arial" panose="020B0604020202020204" pitchFamily="34" charset="0"/>
          <a:ea typeface="+mn-ea"/>
          <a:cs typeface="Arial" panose="020B0604020202020204" pitchFamily="34" charset="0"/>
        </a:defRPr>
      </a:lvl2pPr>
      <a:lvl3pPr marL="1143015" indent="-228604" algn="l" defTabSz="914411" rtl="0" eaLnBrk="1" latinLnBrk="0" hangingPunct="1">
        <a:lnSpc>
          <a:spcPct val="90000"/>
        </a:lnSpc>
        <a:spcBef>
          <a:spcPts val="500"/>
        </a:spcBef>
        <a:buFont typeface="Arial" panose="020B0604020202020204" pitchFamily="34" charset="0"/>
        <a:buChar char="•"/>
        <a:defRPr sz="1401" kern="1200">
          <a:solidFill>
            <a:schemeClr val="tx1"/>
          </a:solidFill>
          <a:latin typeface="Arial" panose="020B0604020202020204" pitchFamily="34" charset="0"/>
          <a:ea typeface="+mn-ea"/>
          <a:cs typeface="Arial" panose="020B0604020202020204" pitchFamily="34" charset="0"/>
        </a:defRPr>
      </a:lvl3pPr>
      <a:lvl4pPr marL="1600221" indent="-228604" algn="l" defTabSz="914411"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4pPr>
      <a:lvl5pPr marL="2057427" indent="-228604" algn="l" defTabSz="914411" rtl="0" eaLnBrk="1" latinLnBrk="0" hangingPunct="1">
        <a:lnSpc>
          <a:spcPct val="90000"/>
        </a:lnSpc>
        <a:spcBef>
          <a:spcPts val="500"/>
        </a:spcBef>
        <a:buFont typeface="Arial" panose="020B0604020202020204" pitchFamily="34" charset="0"/>
        <a:buChar char="•"/>
        <a:defRPr sz="1200" kern="1200">
          <a:solidFill>
            <a:schemeClr val="tx1"/>
          </a:solidFill>
          <a:latin typeface="Arial" panose="020B0604020202020204" pitchFamily="34" charset="0"/>
          <a:ea typeface="+mn-ea"/>
          <a:cs typeface="Arial" panose="020B0604020202020204" pitchFamily="34" charset="0"/>
        </a:defRPr>
      </a:lvl5pPr>
      <a:lvl6pPr marL="2514632"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38"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44"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49" indent="-228604" algn="l" defTabSz="914411"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en-US"/>
      </a:defPPr>
      <a:lvl1pPr marL="0" algn="l" defTabSz="914411" rtl="0" eaLnBrk="1" latinLnBrk="0" hangingPunct="1">
        <a:defRPr sz="1801" kern="1200">
          <a:solidFill>
            <a:schemeClr val="tx1"/>
          </a:solidFill>
          <a:latin typeface="+mn-lt"/>
          <a:ea typeface="+mn-ea"/>
          <a:cs typeface="+mn-cs"/>
        </a:defRPr>
      </a:lvl1pPr>
      <a:lvl2pPr marL="457206" algn="l" defTabSz="914411" rtl="0" eaLnBrk="1" latinLnBrk="0" hangingPunct="1">
        <a:defRPr sz="1801" kern="1200">
          <a:solidFill>
            <a:schemeClr val="tx1"/>
          </a:solidFill>
          <a:latin typeface="+mn-lt"/>
          <a:ea typeface="+mn-ea"/>
          <a:cs typeface="+mn-cs"/>
        </a:defRPr>
      </a:lvl2pPr>
      <a:lvl3pPr marL="914411" algn="l" defTabSz="914411" rtl="0" eaLnBrk="1" latinLnBrk="0" hangingPunct="1">
        <a:defRPr sz="1801" kern="1200">
          <a:solidFill>
            <a:schemeClr val="tx1"/>
          </a:solidFill>
          <a:latin typeface="+mn-lt"/>
          <a:ea typeface="+mn-ea"/>
          <a:cs typeface="+mn-cs"/>
        </a:defRPr>
      </a:lvl3pPr>
      <a:lvl4pPr marL="1371617" algn="l" defTabSz="914411" rtl="0" eaLnBrk="1" latinLnBrk="0" hangingPunct="1">
        <a:defRPr sz="1801" kern="1200">
          <a:solidFill>
            <a:schemeClr val="tx1"/>
          </a:solidFill>
          <a:latin typeface="+mn-lt"/>
          <a:ea typeface="+mn-ea"/>
          <a:cs typeface="+mn-cs"/>
        </a:defRPr>
      </a:lvl4pPr>
      <a:lvl5pPr marL="1828823" algn="l" defTabSz="914411" rtl="0" eaLnBrk="1" latinLnBrk="0" hangingPunct="1">
        <a:defRPr sz="1801" kern="1200">
          <a:solidFill>
            <a:schemeClr val="tx1"/>
          </a:solidFill>
          <a:latin typeface="+mn-lt"/>
          <a:ea typeface="+mn-ea"/>
          <a:cs typeface="+mn-cs"/>
        </a:defRPr>
      </a:lvl5pPr>
      <a:lvl6pPr marL="2286029" algn="l" defTabSz="914411" rtl="0" eaLnBrk="1" latinLnBrk="0" hangingPunct="1">
        <a:defRPr sz="1801" kern="1200">
          <a:solidFill>
            <a:schemeClr val="tx1"/>
          </a:solidFill>
          <a:latin typeface="+mn-lt"/>
          <a:ea typeface="+mn-ea"/>
          <a:cs typeface="+mn-cs"/>
        </a:defRPr>
      </a:lvl6pPr>
      <a:lvl7pPr marL="2743234" algn="l" defTabSz="914411" rtl="0" eaLnBrk="1" latinLnBrk="0" hangingPunct="1">
        <a:defRPr sz="1801" kern="1200">
          <a:solidFill>
            <a:schemeClr val="tx1"/>
          </a:solidFill>
          <a:latin typeface="+mn-lt"/>
          <a:ea typeface="+mn-ea"/>
          <a:cs typeface="+mn-cs"/>
        </a:defRPr>
      </a:lvl7pPr>
      <a:lvl8pPr marL="3200440" algn="l" defTabSz="914411" rtl="0" eaLnBrk="1" latinLnBrk="0" hangingPunct="1">
        <a:defRPr sz="1801" kern="1200">
          <a:solidFill>
            <a:schemeClr val="tx1"/>
          </a:solidFill>
          <a:latin typeface="+mn-lt"/>
          <a:ea typeface="+mn-ea"/>
          <a:cs typeface="+mn-cs"/>
        </a:defRPr>
      </a:lvl8pPr>
      <a:lvl9pPr marL="3657646" algn="l" defTabSz="914411"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https://bromley.mylifeportal.co.uk/localoffer/"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a:extLst>
              <a:ext uri="{FF2B5EF4-FFF2-40B4-BE49-F238E27FC236}">
                <a16:creationId xmlns:a16="http://schemas.microsoft.com/office/drawing/2014/main" id="{DF39E913-FF3D-28A3-E728-1F42AD958DE9}"/>
              </a:ext>
            </a:extLst>
          </p:cNvPr>
          <p:cNvSpPr txBox="1"/>
          <p:nvPr/>
        </p:nvSpPr>
        <p:spPr>
          <a:xfrm>
            <a:off x="2349909"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0C403DAF-8F9E-29F4-79DF-B93F65AB4D12}"/>
              </a:ext>
            </a:extLst>
          </p:cNvPr>
          <p:cNvSpPr txBox="1"/>
          <p:nvPr/>
        </p:nvSpPr>
        <p:spPr>
          <a:xfrm>
            <a:off x="176463" y="812177"/>
            <a:ext cx="11839074" cy="4231928"/>
          </a:xfrm>
          <a:prstGeom prst="rect">
            <a:avLst/>
          </a:prstGeom>
          <a:noFill/>
        </p:spPr>
        <p:txBody>
          <a:bodyPr wrap="square">
            <a:spAutoFit/>
          </a:bodyPr>
          <a:lstStyle/>
          <a:p>
            <a:pPr>
              <a:lnSpc>
                <a:spcPct val="115000"/>
              </a:lnSpc>
              <a:spcAft>
                <a:spcPts val="1000"/>
              </a:spcAft>
              <a:buNone/>
            </a:pPr>
            <a:r>
              <a:rPr lang="en-GB" sz="1200">
                <a:solidFill>
                  <a:srgbClr val="FFFFFF"/>
                </a:solidFill>
                <a:latin typeface="Arial" panose="020B0604020202020204" pitchFamily="34" charset="0"/>
                <a:ea typeface="Arial" panose="020B0604020202020204" pitchFamily="34" charset="0"/>
              </a:rPr>
              <a:t>How will the setting help my child to settle in? </a:t>
            </a: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All children, along with a parent or carer come for a stay and play approximately a month before they start, at our preschools. At our nurseries all children do settling in sessions, the week before they start, the first one with their parent or carer. Staff introduce themselves to the children and managers go through paperwork and discuss any specific needs with parents and carers. </a:t>
            </a: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A starting point questionnaire is given out to be filled out and returned in session, if it has not already been completed. This covers the child’s family, celebrations, things they can do independently, words they can say and understand, things may find difficult and favourite toys / books etc. This, along with discussions with </a:t>
            </a:r>
            <a:r>
              <a:rPr lang="en-GB" sz="1200">
                <a:latin typeface="Arial" panose="020B0604020202020204" pitchFamily="34" charset="0"/>
                <a:ea typeface="Arial" panose="020B0604020202020204" pitchFamily="34" charset="0"/>
                <a:cs typeface="Times New Roman" panose="02020603050405020304" pitchFamily="18" charset="0"/>
              </a:rPr>
              <a:t>parents and carers, </a:t>
            </a:r>
            <a:r>
              <a:rPr lang="en-GB" sz="1200">
                <a:effectLst/>
                <a:latin typeface="Arial" panose="020B0604020202020204" pitchFamily="34" charset="0"/>
                <a:ea typeface="Arial" panose="020B0604020202020204" pitchFamily="34" charset="0"/>
                <a:cs typeface="Times New Roman" panose="02020603050405020304" pitchFamily="18" charset="0"/>
              </a:rPr>
              <a:t>helps staff to understand how best to settle children into settings and what to provide to comfort them.</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pPr>
            <a:r>
              <a:rPr lang="en-GB" sz="1200">
                <a:latin typeface="Arial" panose="020B0604020202020204" pitchFamily="34" charset="0"/>
                <a:ea typeface="Arial" panose="020B0604020202020204" pitchFamily="34" charset="0"/>
                <a:cs typeface="Times New Roman" panose="02020603050405020304" pitchFamily="18" charset="0"/>
              </a:rPr>
              <a:t>I</a:t>
            </a:r>
            <a:r>
              <a:rPr lang="en-GB" sz="1200">
                <a:effectLst/>
                <a:latin typeface="Arial" panose="020B0604020202020204" pitchFamily="34" charset="0"/>
                <a:ea typeface="Arial" panose="020B0604020202020204" pitchFamily="34" charset="0"/>
                <a:cs typeface="Times New Roman" panose="02020603050405020304" pitchFamily="18" charset="0"/>
              </a:rPr>
              <a:t>n our </a:t>
            </a:r>
            <a:r>
              <a:rPr lang="en-GB" sz="1200">
                <a:latin typeface="Arial" panose="020B0604020202020204" pitchFamily="34" charset="0"/>
                <a:ea typeface="Arial" panose="020B0604020202020204" pitchFamily="34" charset="0"/>
                <a:cs typeface="Times New Roman" panose="02020603050405020304" pitchFamily="18" charset="0"/>
              </a:rPr>
              <a:t>preschools, on their </a:t>
            </a:r>
            <a:r>
              <a:rPr lang="en-GB" sz="1200">
                <a:effectLst/>
                <a:latin typeface="Arial" panose="020B0604020202020204" pitchFamily="34" charset="0"/>
                <a:ea typeface="Arial" panose="020B0604020202020204" pitchFamily="34" charset="0"/>
                <a:cs typeface="Times New Roman" panose="02020603050405020304" pitchFamily="18" charset="0"/>
              </a:rPr>
              <a:t>first session, children come in half hour later</a:t>
            </a:r>
            <a:r>
              <a:rPr lang="en-GB" sz="1200">
                <a:latin typeface="Arial" panose="020B0604020202020204" pitchFamily="34" charset="0"/>
                <a:ea typeface="Arial" panose="020B0604020202020204" pitchFamily="34" charset="0"/>
                <a:cs typeface="Times New Roman" panose="02020603050405020304" pitchFamily="18" charset="0"/>
              </a:rPr>
              <a:t> so that it is quieter for the child than entering along with all the other parents and children</a:t>
            </a:r>
            <a:r>
              <a:rPr lang="en-GB" sz="1200">
                <a:effectLst/>
                <a:latin typeface="Arial" panose="020B0604020202020204" pitchFamily="34" charset="0"/>
                <a:ea typeface="Arial" panose="020B0604020202020204" pitchFamily="34" charset="0"/>
                <a:cs typeface="Times New Roman" panose="02020603050405020304" pitchFamily="18" charset="0"/>
              </a:rPr>
              <a:t>. The first session we keep to an hour to an hour and half. This can be longer or shorter dependant on the child and parent.</a:t>
            </a:r>
            <a:r>
              <a:rPr lang="en-GB" sz="1200">
                <a:latin typeface="Arial" panose="020B0604020202020204" pitchFamily="34" charset="0"/>
                <a:ea typeface="Arial" panose="020B0604020202020204" pitchFamily="34" charset="0"/>
                <a:cs typeface="Times New Roman" panose="02020603050405020304" pitchFamily="18" charset="0"/>
              </a:rPr>
              <a:t> From this point we work with parents and children individually to assess and agree how they are settling, some children can, if needed, continue to come in slightly later if they find separation difficult. Everything is done on an individual basis and based on how the child responds to the environment.</a:t>
            </a:r>
            <a:endParaRPr lang="en-GB" sz="12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Our nurseries do not do this as the children generally would have had a week of settles which grow in length the week before starting, however if a child needs shorter days to start with this will be accommodated.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latin typeface="Arial" panose="020B0604020202020204" pitchFamily="34" charset="0"/>
                <a:ea typeface="Arial" panose="020B0604020202020204" pitchFamily="34" charset="0"/>
                <a:cs typeface="Times New Roman" panose="02020603050405020304" pitchFamily="18" charset="0"/>
              </a:rPr>
              <a:t>The settings will</a:t>
            </a:r>
            <a:r>
              <a:rPr lang="en-GB" sz="1200">
                <a:effectLst/>
                <a:latin typeface="Arial" panose="020B0604020202020204" pitchFamily="34" charset="0"/>
                <a:ea typeface="Arial" panose="020B0604020202020204" pitchFamily="34" charset="0"/>
                <a:cs typeface="Times New Roman" panose="02020603050405020304" pitchFamily="18" charset="0"/>
              </a:rPr>
              <a:t> text or call parents in the first few sessions to let them know how their child is settling. </a:t>
            </a:r>
            <a:r>
              <a:rPr lang="en-GB" sz="1200">
                <a:latin typeface="Arial" panose="020B0604020202020204" pitchFamily="34" charset="0"/>
                <a:ea typeface="Arial" panose="020B0604020202020204" pitchFamily="34" charset="0"/>
                <a:cs typeface="Times New Roman" panose="02020603050405020304" pitchFamily="18" charset="0"/>
              </a:rPr>
              <a:t>The setting</a:t>
            </a:r>
            <a:r>
              <a:rPr lang="en-GB" sz="1200">
                <a:effectLst/>
                <a:latin typeface="Arial" panose="020B0604020202020204" pitchFamily="34" charset="0"/>
                <a:ea typeface="Arial" panose="020B0604020202020204" pitchFamily="34" charset="0"/>
                <a:cs typeface="Times New Roman" panose="02020603050405020304" pitchFamily="18" charset="0"/>
              </a:rPr>
              <a:t> will call parents if a child is very unsettled for a period of time and agree the best way to support the child, such as an earlier collection.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buNone/>
            </a:pPr>
            <a:r>
              <a:rPr lang="en-GB" sz="1200">
                <a:effectLst/>
                <a:latin typeface="Arial" panose="020B0604020202020204" pitchFamily="34" charset="0"/>
                <a:ea typeface="Arial" panose="020B0604020202020204" pitchFamily="34" charset="0"/>
              </a:rPr>
              <a:t>We extend times as quickly as possible but work with the child, parents and carers to ensure the pace is suitable. </a:t>
            </a:r>
            <a:endParaRPr lang="en-GB" sz="1200"/>
          </a:p>
        </p:txBody>
      </p:sp>
    </p:spTree>
    <p:extLst>
      <p:ext uri="{BB962C8B-B14F-4D97-AF65-F5344CB8AC3E}">
        <p14:creationId xmlns:p14="http://schemas.microsoft.com/office/powerpoint/2010/main" val="41008147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5BA6E0-C62F-02A9-5B96-815AE785794D}"/>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E2D28D12-296F-560B-99E2-F22B6E61948F}"/>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5DDA7F4D-81CA-E21A-E43D-C62FA7F4AC3C}"/>
              </a:ext>
            </a:extLst>
          </p:cNvPr>
          <p:cNvSpPr txBox="1"/>
          <p:nvPr/>
        </p:nvSpPr>
        <p:spPr>
          <a:xfrm>
            <a:off x="418129" y="793889"/>
            <a:ext cx="11355741" cy="4061561"/>
          </a:xfrm>
          <a:prstGeom prst="rect">
            <a:avLst/>
          </a:prstGeom>
          <a:noFill/>
        </p:spPr>
        <p:txBody>
          <a:bodyPr wrap="square" lIns="91440" tIns="45720" rIns="91440" bIns="45720" anchor="t">
            <a:spAutoFit/>
          </a:bodyPr>
          <a:lstStyle/>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What is the setting’s approach to supporting different children’s needs and how will that help my child?</a:t>
            </a:r>
            <a:endParaRPr lang="en-GB" sz="1200"/>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All children develop at different rates and staff work closely with children to understand what works for each child, settings discuss with parents any concerns or difficulties they may have and how they are helped at home. This allows us to ensure we can provide the correct support for each child's needs. Children are given a designated Key Worker when they start the setting and this staff member will get to know the child, and family, closely. </a:t>
            </a:r>
          </a:p>
          <a:p>
            <a:pPr>
              <a:lnSpc>
                <a:spcPct val="115000"/>
              </a:lnSpc>
              <a:spcAft>
                <a:spcPts val="1000"/>
              </a:spcAft>
              <a:buNone/>
            </a:pPr>
            <a:r>
              <a:rPr lang="en-GB" sz="1200">
                <a:effectLst/>
                <a:latin typeface="Arial"/>
                <a:ea typeface="Arial" panose="020B0604020202020204" pitchFamily="34" charset="0"/>
                <a:cs typeface="Times New Roman"/>
              </a:rPr>
              <a:t>We ensure that all activities are accessible to all children, they can all be used in a range of ways for all abilities</a:t>
            </a:r>
            <a:r>
              <a:rPr lang="en-GB" sz="1200">
                <a:latin typeface="Arial"/>
                <a:ea typeface="Arial" panose="020B0604020202020204" pitchFamily="34" charset="0"/>
                <a:cs typeface="Times New Roman"/>
              </a:rPr>
              <a:t> and developmental levels. We modify and differentiate activates to make the accessible to all regardless of their developmental stage. </a:t>
            </a:r>
            <a:r>
              <a:rPr lang="en-GB" sz="1200">
                <a:latin typeface="Arial"/>
                <a:cs typeface="Arial"/>
              </a:rPr>
              <a:t>No child is ever excluded from taking part in any activities because of their SEN or disability. </a:t>
            </a:r>
          </a:p>
          <a:p>
            <a:pPr>
              <a:lnSpc>
                <a:spcPct val="115000"/>
              </a:lnSpc>
              <a:spcAft>
                <a:spcPts val="1000"/>
              </a:spcAft>
              <a:buNone/>
            </a:pPr>
            <a:r>
              <a:rPr lang="en-GB" sz="1200">
                <a:effectLst/>
                <a:latin typeface="Arial"/>
                <a:ea typeface="Arial" panose="020B0604020202020204" pitchFamily="34" charset="0"/>
                <a:cs typeface="Times New Roman"/>
              </a:rPr>
              <a:t>Our </a:t>
            </a:r>
            <a:r>
              <a:rPr lang="en-GB" sz="1200">
                <a:latin typeface="Arial"/>
                <a:ea typeface="Arial" panose="020B0604020202020204" pitchFamily="34" charset="0"/>
                <a:cs typeface="Times New Roman"/>
              </a:rPr>
              <a:t>SENCOs</a:t>
            </a:r>
            <a:r>
              <a:rPr lang="en-GB" sz="1200">
                <a:effectLst/>
                <a:latin typeface="Arial"/>
                <a:ea typeface="Arial" panose="020B0604020202020204" pitchFamily="34" charset="0"/>
                <a:cs typeface="Times New Roman"/>
              </a:rPr>
              <a:t> oversee the education of children with any SEN needs and work closely with the</a:t>
            </a:r>
            <a:r>
              <a:rPr lang="en-GB" sz="1200">
                <a:latin typeface="Arial"/>
                <a:ea typeface="Arial" panose="020B0604020202020204" pitchFamily="34" charset="0"/>
                <a:cs typeface="Times New Roman"/>
              </a:rPr>
              <a:t> setting team</a:t>
            </a:r>
            <a:r>
              <a:rPr lang="en-GB" sz="1200">
                <a:effectLst/>
                <a:latin typeface="Arial"/>
                <a:ea typeface="Arial" panose="020B0604020202020204" pitchFamily="34" charset="0"/>
                <a:cs typeface="Times New Roman"/>
              </a:rPr>
              <a:t>. All</a:t>
            </a:r>
            <a:r>
              <a:rPr lang="en-GB" sz="1200">
                <a:latin typeface="Arial"/>
                <a:ea typeface="Arial" panose="020B0604020202020204" pitchFamily="34" charset="0"/>
                <a:cs typeface="Times New Roman"/>
              </a:rPr>
              <a:t> the</a:t>
            </a:r>
            <a:r>
              <a:rPr lang="en-GB" sz="1200">
                <a:effectLst/>
                <a:latin typeface="Arial"/>
                <a:ea typeface="Arial" panose="020B0604020202020204" pitchFamily="34" charset="0"/>
                <a:cs typeface="Times New Roman"/>
              </a:rPr>
              <a:t> staff will work with all children, and our </a:t>
            </a:r>
            <a:r>
              <a:rPr lang="en-GB" sz="1200">
                <a:latin typeface="Arial"/>
                <a:ea typeface="Arial" panose="020B0604020202020204" pitchFamily="34" charset="0"/>
                <a:cs typeface="Times New Roman"/>
              </a:rPr>
              <a:t>SENCOs</a:t>
            </a:r>
            <a:r>
              <a:rPr lang="en-GB" sz="1200">
                <a:effectLst/>
                <a:latin typeface="Arial"/>
                <a:ea typeface="Arial" panose="020B0604020202020204" pitchFamily="34" charset="0"/>
                <a:cs typeface="Times New Roman"/>
              </a:rPr>
              <a:t> have oversight of each child with SEN, they are available to guide and support staff, if needed.</a:t>
            </a:r>
            <a:endParaRPr lang="en-GB" sz="1200">
              <a:effectLst/>
              <a:latin typeface="Arial"/>
              <a:ea typeface="Times New Roman" panose="02020603050405020304" pitchFamily="18" charset="0"/>
              <a:cs typeface="Times New Roman"/>
            </a:endParaRPr>
          </a:p>
          <a:p>
            <a:pPr>
              <a:lnSpc>
                <a:spcPct val="115000"/>
              </a:lnSpc>
              <a:spcAft>
                <a:spcPts val="1000"/>
              </a:spcAft>
              <a:buNone/>
            </a:pPr>
            <a:r>
              <a:rPr lang="en-GB" sz="1200">
                <a:effectLst/>
                <a:latin typeface="Arial"/>
                <a:ea typeface="Arial" panose="020B0604020202020204" pitchFamily="34" charset="0"/>
                <a:cs typeface="Times New Roman"/>
              </a:rPr>
              <a:t>If a child has Special Educational Needs Inclusion funding ( SENIF )  then a Support worker can, if appropriate, be allocated</a:t>
            </a:r>
            <a:r>
              <a:rPr lang="en-GB" sz="1200">
                <a:latin typeface="Arial"/>
                <a:ea typeface="Arial" panose="020B0604020202020204" pitchFamily="34" charset="0"/>
                <a:cs typeface="Times New Roman"/>
              </a:rPr>
              <a:t> to the setting. A support worker </a:t>
            </a:r>
            <a:r>
              <a:rPr lang="en-GB" sz="1200">
                <a:effectLst/>
                <a:latin typeface="Arial"/>
                <a:ea typeface="Arial" panose="020B0604020202020204" pitchFamily="34" charset="0"/>
                <a:cs typeface="Times New Roman"/>
              </a:rPr>
              <a:t>will enable the setting to give additional support across the setting so that children </a:t>
            </a:r>
            <a:r>
              <a:rPr lang="en-GB" sz="1200">
                <a:latin typeface="Arial"/>
                <a:ea typeface="Arial" panose="020B0604020202020204" pitchFamily="34" charset="0"/>
                <a:cs typeface="Times New Roman"/>
              </a:rPr>
              <a:t>can </a:t>
            </a:r>
            <a:r>
              <a:rPr lang="en-GB" sz="1200">
                <a:effectLst/>
                <a:latin typeface="Arial"/>
                <a:ea typeface="Arial" panose="020B0604020202020204" pitchFamily="34" charset="0"/>
                <a:cs typeface="Times New Roman"/>
              </a:rPr>
              <a:t>have a higher level of support either from the SENIF worker or a relevant member of the team (for example the child’s key worker). SENIF funding can also be used to </a:t>
            </a:r>
            <a:r>
              <a:rPr lang="en-GB" sz="1200">
                <a:latin typeface="Arial"/>
                <a:ea typeface="Arial" panose="020B0604020202020204" pitchFamily="34" charset="0"/>
                <a:cs typeface="Times New Roman"/>
              </a:rPr>
              <a:t>provide</a:t>
            </a:r>
            <a:r>
              <a:rPr lang="en-GB" sz="1200">
                <a:effectLst/>
                <a:latin typeface="Arial"/>
                <a:ea typeface="Arial" panose="020B0604020202020204" pitchFamily="34" charset="0"/>
                <a:cs typeface="Times New Roman"/>
              </a:rPr>
              <a:t> specialist equipment or training for staff</a:t>
            </a:r>
            <a:r>
              <a:rPr lang="en-GB" sz="1200">
                <a:latin typeface="Arial"/>
                <a:ea typeface="Arial" panose="020B0604020202020204" pitchFamily="34" charset="0"/>
                <a:cs typeface="Times New Roman"/>
              </a:rPr>
              <a:t>,</a:t>
            </a:r>
            <a:r>
              <a:rPr lang="en-GB" sz="1200">
                <a:effectLst/>
                <a:latin typeface="Arial"/>
                <a:ea typeface="Arial" panose="020B0604020202020204" pitchFamily="34" charset="0"/>
                <a:cs typeface="Times New Roman"/>
              </a:rPr>
              <a:t> dependant on the particular needs of the children receiving this funding. We always use SENIF funding to </a:t>
            </a:r>
            <a:r>
              <a:rPr lang="en-GB" sz="1200">
                <a:latin typeface="Arial"/>
                <a:ea typeface="Arial" panose="020B0604020202020204" pitchFamily="34" charset="0"/>
                <a:cs typeface="Times New Roman"/>
              </a:rPr>
              <a:t>ensure the best outcome for the child.</a:t>
            </a:r>
            <a:endParaRPr lang="en-GB" sz="1200">
              <a:effectLst/>
              <a:latin typeface="Arial"/>
              <a:ea typeface="Times New Roman" panose="02020603050405020304" pitchFamily="18" charset="0"/>
              <a:cs typeface="Times New Roman"/>
            </a:endParaRPr>
          </a:p>
          <a:p>
            <a:pPr>
              <a:lnSpc>
                <a:spcPct val="115000"/>
              </a:lnSpc>
              <a:spcAft>
                <a:spcPts val="1000"/>
              </a:spcAft>
              <a:buNone/>
            </a:pPr>
            <a:r>
              <a:rPr lang="en-GB" sz="1200">
                <a:effectLst/>
                <a:latin typeface="Arial"/>
                <a:ea typeface="Arial" panose="020B0604020202020204" pitchFamily="34" charset="0"/>
                <a:cs typeface="Times New Roman"/>
              </a:rPr>
              <a:t>All steps are consistently discussed with parents and carers to ensure you are fully aware of who </a:t>
            </a:r>
            <a:r>
              <a:rPr lang="en-GB" sz="1200">
                <a:latin typeface="Arial"/>
                <a:ea typeface="Arial" panose="020B0604020202020204" pitchFamily="34" charset="0"/>
                <a:cs typeface="Times New Roman"/>
              </a:rPr>
              <a:t>and/or</a:t>
            </a:r>
            <a:r>
              <a:rPr lang="en-GB" sz="1200">
                <a:effectLst/>
                <a:latin typeface="Arial"/>
                <a:ea typeface="Arial" panose="020B0604020202020204" pitchFamily="34" charset="0"/>
                <a:cs typeface="Times New Roman"/>
              </a:rPr>
              <a:t> how we will be supporting your child.</a:t>
            </a:r>
          </a:p>
          <a:p>
            <a:pPr>
              <a:lnSpc>
                <a:spcPct val="115000"/>
              </a:lnSpc>
              <a:spcAft>
                <a:spcPts val="1000"/>
              </a:spcAft>
              <a:buNone/>
            </a:pPr>
            <a:endParaRPr lang="en-GB" sz="1400">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301499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8930949-37F0-8791-E7C5-53A666DE782B}"/>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AB8BE6A0-B273-205A-CA0C-01FA522A874E}"/>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A331AC4F-857D-613A-947E-626C2C73C263}"/>
              </a:ext>
            </a:extLst>
          </p:cNvPr>
          <p:cNvSpPr txBox="1"/>
          <p:nvPr/>
        </p:nvSpPr>
        <p:spPr>
          <a:xfrm>
            <a:off x="403122" y="556145"/>
            <a:ext cx="11385756" cy="5497787"/>
          </a:xfrm>
          <a:prstGeom prst="rect">
            <a:avLst/>
          </a:prstGeom>
          <a:noFill/>
        </p:spPr>
        <p:txBody>
          <a:bodyPr wrap="square" lIns="91440" tIns="45720" rIns="91440" bIns="45720" anchor="t">
            <a:spAutoFit/>
          </a:bodyPr>
          <a:lstStyle/>
          <a:p>
            <a:pPr>
              <a:lnSpc>
                <a:spcPct val="115000"/>
              </a:lnSpc>
              <a:spcAft>
                <a:spcPts val="1000"/>
              </a:spcAft>
              <a:buNone/>
            </a:pPr>
            <a:r>
              <a:rPr lang="en-GB" sz="1200">
                <a:solidFill>
                  <a:srgbClr val="FFFFFF"/>
                </a:solidFill>
                <a:latin typeface="Arial" panose="020B0604020202020204" pitchFamily="34" charset="0"/>
                <a:ea typeface="Arial" panose="020B0604020202020204" pitchFamily="34" charset="0"/>
              </a:rPr>
              <a:t>Who can I contact for further information within the setting? </a:t>
            </a: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If you are </a:t>
            </a:r>
            <a:r>
              <a:rPr lang="en-GB" sz="1200">
                <a:latin typeface="Arial" panose="020B0604020202020204" pitchFamily="34" charset="0"/>
                <a:ea typeface="Arial" panose="020B0604020202020204" pitchFamily="34" charset="0"/>
                <a:cs typeface="Times New Roman" panose="02020603050405020304" pitchFamily="18" charset="0"/>
              </a:rPr>
              <a:t>interested in</a:t>
            </a:r>
            <a:r>
              <a:rPr lang="en-GB" sz="1200">
                <a:effectLst/>
                <a:latin typeface="Arial" panose="020B0604020202020204" pitchFamily="34" charset="0"/>
                <a:ea typeface="Arial" panose="020B0604020202020204" pitchFamily="34" charset="0"/>
                <a:cs typeface="Times New Roman" panose="02020603050405020304" pitchFamily="18" charset="0"/>
              </a:rPr>
              <a:t> your child </a:t>
            </a:r>
            <a:r>
              <a:rPr lang="en-GB" sz="1200">
                <a:latin typeface="Arial" panose="020B0604020202020204" pitchFamily="34" charset="0"/>
                <a:ea typeface="Arial" panose="020B0604020202020204" pitchFamily="34" charset="0"/>
                <a:cs typeface="Times New Roman" panose="02020603050405020304" pitchFamily="18" charset="0"/>
              </a:rPr>
              <a:t>joining one of our</a:t>
            </a:r>
            <a:r>
              <a:rPr lang="en-GB" sz="1200">
                <a:effectLst/>
                <a:latin typeface="Arial" panose="020B0604020202020204" pitchFamily="34" charset="0"/>
                <a:ea typeface="Arial" panose="020B0604020202020204" pitchFamily="34" charset="0"/>
                <a:cs typeface="Times New Roman" panose="02020603050405020304" pitchFamily="18" charset="0"/>
              </a:rPr>
              <a:t> settings you can contact our head office on 0208 695 8788, they will then book you in for a visit to look around the setting and meet the manager. </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We have an open-door policy </a:t>
            </a:r>
            <a:r>
              <a:rPr lang="en-GB" sz="1200">
                <a:latin typeface="Arial" panose="020B0604020202020204" pitchFamily="34" charset="0"/>
                <a:ea typeface="Arial" panose="020B0604020202020204" pitchFamily="34" charset="0"/>
                <a:cs typeface="Times New Roman" panose="02020603050405020304" pitchFamily="18" charset="0"/>
              </a:rPr>
              <a:t>for all parents and families. </a:t>
            </a:r>
            <a:r>
              <a:rPr lang="en-GB" sz="1200">
                <a:effectLst/>
                <a:latin typeface="Arial" panose="020B0604020202020204" pitchFamily="34" charset="0"/>
                <a:ea typeface="Arial" panose="020B0604020202020204" pitchFamily="34" charset="0"/>
                <a:cs typeface="Times New Roman" panose="02020603050405020304" pitchFamily="18" charset="0"/>
              </a:rPr>
              <a:t>If you need to discuss something about your child you can talk directly to the manager or keyworker at any time, </a:t>
            </a:r>
            <a:r>
              <a:rPr lang="en-GB" sz="1200">
                <a:latin typeface="Arial" panose="020B0604020202020204" pitchFamily="34" charset="0"/>
                <a:ea typeface="Arial" panose="020B0604020202020204" pitchFamily="34" charset="0"/>
                <a:cs typeface="Times New Roman" panose="02020603050405020304" pitchFamily="18" charset="0"/>
              </a:rPr>
              <a:t>the setting</a:t>
            </a:r>
            <a:r>
              <a:rPr lang="en-GB" sz="1200">
                <a:effectLst/>
                <a:latin typeface="Arial" panose="020B0604020202020204" pitchFamily="34" charset="0"/>
                <a:ea typeface="Arial" panose="020B0604020202020204" pitchFamily="34" charset="0"/>
                <a:cs typeface="Times New Roman" panose="02020603050405020304" pitchFamily="18" charset="0"/>
              </a:rPr>
              <a:t> can also book in time if there is something that you may need to discuss in private</a:t>
            </a:r>
            <a:r>
              <a:rPr lang="en-GB" sz="1200">
                <a:latin typeface="Arial" panose="020B0604020202020204" pitchFamily="34" charset="0"/>
                <a:ea typeface="Arial" panose="020B0604020202020204" pitchFamily="34" charset="0"/>
                <a:cs typeface="Times New Roman" panose="02020603050405020304" pitchFamily="18" charset="0"/>
              </a:rPr>
              <a:t> or in more depth.</a:t>
            </a:r>
            <a:endParaRPr lang="en-GB" sz="11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effectLst/>
                <a:latin typeface="Arial"/>
                <a:ea typeface="Arial" panose="020B0604020202020204" pitchFamily="34" charset="0"/>
                <a:cs typeface="Times New Roman"/>
              </a:rPr>
              <a:t>All staff in each setting are involved the education of all children. If a child has SEND needs then the keyworker, </a:t>
            </a:r>
            <a:r>
              <a:rPr lang="en-GB" sz="1200">
                <a:latin typeface="Arial"/>
                <a:ea typeface="Arial" panose="020B0604020202020204" pitchFamily="34" charset="0"/>
                <a:cs typeface="Times New Roman"/>
              </a:rPr>
              <a:t>M</a:t>
            </a:r>
            <a:r>
              <a:rPr lang="en-GB" sz="1200">
                <a:effectLst/>
                <a:latin typeface="Arial"/>
                <a:ea typeface="Arial" panose="020B0604020202020204" pitchFamily="34" charset="0"/>
                <a:cs typeface="Times New Roman"/>
              </a:rPr>
              <a:t>anager and SENCo work together to ensure that individual support and group work used is tailored to any specific needs</a:t>
            </a:r>
            <a:r>
              <a:rPr lang="en-GB" sz="1200">
                <a:latin typeface="Arial"/>
                <a:ea typeface="Arial" panose="020B0604020202020204" pitchFamily="34" charset="0"/>
                <a:cs typeface="Times New Roman"/>
              </a:rPr>
              <a:t>. </a:t>
            </a:r>
          </a:p>
          <a:p>
            <a:pPr>
              <a:lnSpc>
                <a:spcPct val="115000"/>
              </a:lnSpc>
              <a:spcAft>
                <a:spcPts val="1000"/>
              </a:spcAft>
              <a:buNone/>
            </a:pPr>
            <a:r>
              <a:rPr lang="en-GB" sz="1200">
                <a:latin typeface="Arial"/>
                <a:ea typeface="Arial" panose="020B0604020202020204" pitchFamily="34" charset="0"/>
                <a:cs typeface="Times New Roman"/>
              </a:rPr>
              <a:t>Settings </a:t>
            </a:r>
            <a:r>
              <a:rPr lang="en-GB" sz="1200">
                <a:effectLst/>
                <a:latin typeface="Arial"/>
                <a:ea typeface="Arial" panose="020B0604020202020204" pitchFamily="34" charset="0"/>
                <a:cs typeface="Times New Roman"/>
              </a:rPr>
              <a:t>also work with the </a:t>
            </a:r>
            <a:r>
              <a:rPr lang="en-GB" sz="1200">
                <a:latin typeface="Arial"/>
                <a:ea typeface="Arial" panose="020B0604020202020204" pitchFamily="34" charset="0"/>
                <a:cs typeface="Times New Roman"/>
              </a:rPr>
              <a:t>Local Authority </a:t>
            </a:r>
            <a:r>
              <a:rPr lang="en-GB" sz="1200">
                <a:effectLst/>
                <a:latin typeface="Arial"/>
                <a:ea typeface="Arial" panose="020B0604020202020204" pitchFamily="34" charset="0"/>
                <a:cs typeface="Times New Roman"/>
              </a:rPr>
              <a:t>Area </a:t>
            </a:r>
            <a:r>
              <a:rPr lang="en-GB" sz="1200">
                <a:latin typeface="Arial"/>
                <a:ea typeface="Arial" panose="020B0604020202020204" pitchFamily="34" charset="0"/>
                <a:cs typeface="Times New Roman"/>
              </a:rPr>
              <a:t>SENCOs</a:t>
            </a:r>
            <a:r>
              <a:rPr lang="en-GB" sz="1200">
                <a:effectLst/>
                <a:latin typeface="Arial"/>
                <a:ea typeface="Arial" panose="020B0604020202020204" pitchFamily="34" charset="0"/>
                <a:cs typeface="Times New Roman"/>
              </a:rPr>
              <a:t> to gain advice and support if the need arises.</a:t>
            </a:r>
            <a:endParaRPr lang="en-GB" sz="1200">
              <a:effectLst/>
              <a:latin typeface="Arial"/>
              <a:ea typeface="Times New Roman" panose="02020603050405020304" pitchFamily="18" charset="0"/>
              <a:cs typeface="Times New Roman"/>
            </a:endParaRPr>
          </a:p>
          <a:p>
            <a:pPr>
              <a:lnSpc>
                <a:spcPct val="115000"/>
              </a:lnSpc>
              <a:spcAft>
                <a:spcPts val="1000"/>
              </a:spcAft>
              <a:buNone/>
            </a:pPr>
            <a:r>
              <a:rPr lang="en-GB" sz="1200">
                <a:effectLst/>
                <a:latin typeface="Arial"/>
                <a:ea typeface="Arial" panose="020B0604020202020204" pitchFamily="34" charset="0"/>
                <a:cs typeface="Times New Roman"/>
              </a:rPr>
              <a:t>Any concerns can be addressed directly with the Manager, keyworker or SENCO.</a:t>
            </a:r>
          </a:p>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How accessible are the setting’s indoor and outdoor environments?</a:t>
            </a:r>
            <a:endParaRPr lang="en-GB" sz="1200"/>
          </a:p>
          <a:p>
            <a:pPr>
              <a:lnSpc>
                <a:spcPct val="115000"/>
              </a:lnSpc>
              <a:spcAft>
                <a:spcPts val="1000"/>
              </a:spcAft>
              <a:buNone/>
            </a:pPr>
            <a:r>
              <a:rPr lang="en-GB" sz="1200">
                <a:latin typeface="Arial" panose="020B0604020202020204" pitchFamily="34" charset="0"/>
                <a:ea typeface="Arial" panose="020B0604020202020204" pitchFamily="34" charset="0"/>
                <a:cs typeface="Times New Roman" panose="02020603050405020304" pitchFamily="18" charset="0"/>
              </a:rPr>
              <a:t>All children are registered in the same way., Each setting is fully accessible, for example some of our settings have permanent ramps – others we have access to moveable ramps when require and each setting has a larger toilet with handrails for children who may need to access it. </a:t>
            </a:r>
          </a:p>
          <a:p>
            <a:pPr>
              <a:lnSpc>
                <a:spcPct val="115000"/>
              </a:lnSpc>
              <a:spcAft>
                <a:spcPts val="1000"/>
              </a:spcAft>
              <a:buNone/>
            </a:pPr>
            <a:r>
              <a:rPr lang="en-GB" sz="1200">
                <a:latin typeface="Arial" panose="020B0604020202020204" pitchFamily="34" charset="0"/>
                <a:ea typeface="Arial" panose="020B0604020202020204" pitchFamily="34" charset="0"/>
                <a:cs typeface="Times New Roman" panose="02020603050405020304" pitchFamily="18" charset="0"/>
              </a:rPr>
              <a:t>All activities are on varying levels throughout the setting so to enable all children access. Activities are also adapted to individual needs; we will also adapt staffing and resources to meet these needs. We can </a:t>
            </a:r>
            <a:r>
              <a:rPr lang="en-GB" sz="1200">
                <a:latin typeface="Arial" panose="020B0604020202020204" pitchFamily="34" charset="0"/>
                <a:ea typeface="Arial" panose="020B0604020202020204" pitchFamily="34" charset="0"/>
                <a:cs typeface="Arial" panose="020B0604020202020204" pitchFamily="34" charset="0"/>
              </a:rPr>
              <a:t>use </a:t>
            </a:r>
            <a:r>
              <a:rPr lang="en-GB" sz="1200">
                <a:latin typeface="Arial" panose="020B0604020202020204" pitchFamily="34" charset="0"/>
                <a:cs typeface="Arial" panose="020B0604020202020204" pitchFamily="34" charset="0"/>
              </a:rPr>
              <a:t>recommended aids, such as specialist toys, coloured overlays, visual timetables.</a:t>
            </a:r>
            <a:endParaRPr lang="en-GB" sz="1200">
              <a:latin typeface="Arial" panose="020B0604020202020204" pitchFamily="34" charset="0"/>
              <a:ea typeface="Arial" panose="020B0604020202020204" pitchFamily="34" charset="0"/>
              <a:cs typeface="Arial" panose="020B0604020202020204" pitchFamily="34" charset="0"/>
            </a:endParaRPr>
          </a:p>
          <a:p>
            <a:pPr>
              <a:lnSpc>
                <a:spcPct val="115000"/>
              </a:lnSpc>
              <a:spcAft>
                <a:spcPts val="1000"/>
              </a:spcAft>
              <a:buNone/>
            </a:pPr>
            <a:r>
              <a:rPr lang="en-GB" sz="1200">
                <a:latin typeface="Arial" panose="020B0604020202020204" pitchFamily="34" charset="0"/>
                <a:ea typeface="Arial" panose="020B0604020202020204" pitchFamily="34" charset="0"/>
                <a:cs typeface="Times New Roman" panose="02020603050405020304" pitchFamily="18" charset="0"/>
              </a:rPr>
              <a:t>We make full use of our Early Years Pupil Premium and SENIF funding to ensure that we have abroad range of specialist targeted equipment, if relevant. Staff are also trained in areas that are relevant to children within the setting, for example speech and language or ASD. </a:t>
            </a:r>
            <a:endParaRPr lang="en-GB" sz="1100">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latin typeface="Arial"/>
                <a:ea typeface="Arial" panose="020B0604020202020204" pitchFamily="34" charset="0"/>
                <a:cs typeface="Times New Roman"/>
              </a:rPr>
              <a:t>We use visual aids consistently around the settings in the form of timelines, communication boards and widgets. </a:t>
            </a:r>
            <a:endParaRPr lang="en-GB" sz="1100">
              <a:latin typeface="Arial"/>
              <a:ea typeface="Times New Roman" panose="02020603050405020304" pitchFamily="18" charset="0"/>
              <a:cs typeface="Times New Roman"/>
            </a:endParaRPr>
          </a:p>
          <a:p>
            <a:pPr>
              <a:buNone/>
            </a:pPr>
            <a:r>
              <a:rPr lang="en-GB" sz="1200">
                <a:latin typeface="Arial" panose="020B0604020202020204" pitchFamily="34" charset="0"/>
                <a:ea typeface="Arial" panose="020B0604020202020204" pitchFamily="34" charset="0"/>
              </a:rPr>
              <a:t>Written communication can all be adapted to any language and large font as the need arises. </a:t>
            </a:r>
            <a:endParaRPr lang="en-GB" sz="1200"/>
          </a:p>
          <a:p>
            <a:pPr>
              <a:lnSpc>
                <a:spcPct val="115000"/>
              </a:lnSpc>
              <a:spcAft>
                <a:spcPts val="1000"/>
              </a:spcAft>
              <a:buNone/>
            </a:pP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209127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2D46B1-F749-69B6-1920-59387C97ABC9}"/>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0CD72CBA-9BB2-6AD8-A0E8-E26C49D9A3DA}"/>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6" name="TextBox 5">
            <a:extLst>
              <a:ext uri="{FF2B5EF4-FFF2-40B4-BE49-F238E27FC236}">
                <a16:creationId xmlns:a16="http://schemas.microsoft.com/office/drawing/2014/main" id="{093D3E8B-C9D5-E48D-C684-995F568C8714}"/>
              </a:ext>
            </a:extLst>
          </p:cNvPr>
          <p:cNvSpPr txBox="1"/>
          <p:nvPr/>
        </p:nvSpPr>
        <p:spPr>
          <a:xfrm>
            <a:off x="466255" y="852341"/>
            <a:ext cx="11259489" cy="3600986"/>
          </a:xfrm>
          <a:prstGeom prst="rect">
            <a:avLst/>
          </a:prstGeom>
          <a:noFill/>
        </p:spPr>
        <p:txBody>
          <a:bodyPr wrap="square">
            <a:spAutoFit/>
          </a:bodyPr>
          <a:lstStyle/>
          <a:p>
            <a:r>
              <a:rPr lang="en-GB" sz="1200">
                <a:solidFill>
                  <a:srgbClr val="FFFFFF"/>
                </a:solidFill>
                <a:latin typeface="Arial" panose="020B0604020202020204" pitchFamily="34" charset="0"/>
                <a:ea typeface="Arial" panose="020B0604020202020204" pitchFamily="34" charset="0"/>
              </a:rPr>
              <a:t>What specialist services and expertise are available at or accessed by the setting?</a:t>
            </a:r>
          </a:p>
          <a:p>
            <a:endParaRPr lang="en-GB" sz="1200"/>
          </a:p>
          <a:p>
            <a:r>
              <a:rPr lang="en-GB" sz="1200">
                <a:latin typeface="Arial" panose="020B0604020202020204" pitchFamily="34" charset="0"/>
                <a:ea typeface="Arial" panose="020B0604020202020204" pitchFamily="34" charset="0"/>
              </a:rPr>
              <a:t>Settings work closely with the Local Authority’s Early Years Inclusion Team ( EYIT ), including Area SENCO’s and Early Years Inclusion Practitioners ( EYIP’s ). They come into settings to give advice, guidance and support with strategies that can be used to help children. Area SENCo’s also prepare reports to support referrals and meet with parents and staff to discuss ways to support children around their individual needs.</a:t>
            </a:r>
          </a:p>
          <a:p>
            <a:endParaRPr lang="en-GB" sz="1200">
              <a:latin typeface="Arial" panose="020B0604020202020204" pitchFamily="34" charset="0"/>
              <a:ea typeface="Arial" panose="020B0604020202020204" pitchFamily="34" charset="0"/>
            </a:endParaRPr>
          </a:p>
          <a:p>
            <a:r>
              <a:rPr lang="en-GB" sz="1200">
                <a:latin typeface="Arial" panose="020B0604020202020204" pitchFamily="34" charset="0"/>
                <a:ea typeface="Arial" panose="020B0604020202020204" pitchFamily="34" charset="0"/>
              </a:rPr>
              <a:t>We can complete Speech and Language referrals if needed and settings will also advise parents to take their child to Speech and Language sessions and drop in’s, if we feel a child would benefit from them. </a:t>
            </a:r>
          </a:p>
          <a:p>
            <a:endParaRPr lang="en-GB" sz="1200">
              <a:latin typeface="Arial" panose="020B0604020202020204" pitchFamily="34" charset="0"/>
              <a:ea typeface="Arial" panose="020B0604020202020204" pitchFamily="34" charset="0"/>
            </a:endParaRPr>
          </a:p>
          <a:p>
            <a:r>
              <a:rPr lang="en-GB" sz="1200">
                <a:latin typeface="Arial" panose="020B0604020202020204" pitchFamily="34" charset="0"/>
                <a:ea typeface="Arial" panose="020B0604020202020204" pitchFamily="34" charset="0"/>
              </a:rPr>
              <a:t>Settings work with the Local early Years Inclusion Team, Bromley Children's project, Health Visiting team, Community Paediatricians, Speech and Language therapists, occupational therapists, educational therapists and Complex medical needs team to gain information about and support for children,</a:t>
            </a:r>
            <a:r>
              <a:rPr lang="en-GB" sz="1200">
                <a:solidFill>
                  <a:srgbClr val="FF0000"/>
                </a:solidFill>
                <a:latin typeface="Arial" panose="020B0604020202020204" pitchFamily="34" charset="0"/>
                <a:ea typeface="Arial" panose="020B0604020202020204" pitchFamily="34" charset="0"/>
              </a:rPr>
              <a:t> </a:t>
            </a:r>
            <a:r>
              <a:rPr lang="en-GB" sz="1200">
                <a:latin typeface="Arial" panose="020B0604020202020204" pitchFamily="34" charset="0"/>
                <a:ea typeface="Arial" panose="020B0604020202020204" pitchFamily="34" charset="0"/>
              </a:rPr>
              <a:t>we can also support these services to have sessions with children in setting and prepare reports. We will also consult these services to provide training for our staff.</a:t>
            </a:r>
          </a:p>
          <a:p>
            <a:r>
              <a:rPr lang="en-GB" sz="1200">
                <a:latin typeface="Arial" panose="020B0604020202020204" pitchFamily="34" charset="0"/>
                <a:ea typeface="Arial" panose="020B0604020202020204" pitchFamily="34" charset="0"/>
              </a:rPr>
              <a:t> </a:t>
            </a:r>
            <a:endParaRPr lang="en-GB" sz="1200">
              <a:latin typeface="Arial" panose="020B0604020202020204" pitchFamily="34" charset="0"/>
            </a:endParaRPr>
          </a:p>
          <a:p>
            <a:r>
              <a:rPr lang="en-GB" sz="1200">
                <a:latin typeface="Arial" panose="020B0604020202020204" pitchFamily="34" charset="0"/>
              </a:rPr>
              <a:t>All SENCo’s and Managers are aware of referral pathways and additional support that can be accessed by parents if needed, such as the Bromley local offer. They are also able to signpost parents to services that will benefit them and support families with referrals or accessing other services and agencies. </a:t>
            </a:r>
          </a:p>
          <a:p>
            <a:endParaRPr lang="en-GB" sz="1200">
              <a:latin typeface="Arial" panose="020B0604020202020204" pitchFamily="34" charset="0"/>
            </a:endParaRPr>
          </a:p>
          <a:p>
            <a:r>
              <a:rPr lang="en-GB" sz="1200" b="1">
                <a:latin typeface="Arial" panose="020B0604020202020204" pitchFamily="34" charset="0"/>
                <a:ea typeface="Arial" panose="020B0604020202020204" pitchFamily="34" charset="0"/>
              </a:rPr>
              <a:t>Bromley Local Offer:</a:t>
            </a:r>
            <a:r>
              <a:rPr lang="en-GB" sz="1200">
                <a:latin typeface="Arial" panose="020B0604020202020204" pitchFamily="34" charset="0"/>
                <a:ea typeface="Arial" panose="020B0604020202020204" pitchFamily="34" charset="0"/>
              </a:rPr>
              <a:t> a source of information and advice to help support children and young people with disabilities or learning needs and their families </a:t>
            </a:r>
            <a:r>
              <a:rPr lang="en-GB" sz="1200">
                <a:solidFill>
                  <a:srgbClr val="0000FF"/>
                </a:solidFill>
                <a:latin typeface="Arial" panose="020B0604020202020204" pitchFamily="34" charset="0"/>
                <a:ea typeface="Arial" panose="020B0604020202020204" pitchFamily="34" charset="0"/>
                <a:cs typeface="Times New Roman" panose="02020603050405020304" pitchFamily="18" charset="0"/>
                <a:hlinkClick r:id="rId2"/>
              </a:rPr>
              <a:t>https://bromley.mylifeportal.co.uk/localoffer/</a:t>
            </a:r>
            <a:endParaRPr lang="en-GB" sz="1200"/>
          </a:p>
          <a:p>
            <a:pPr>
              <a:buNone/>
            </a:pPr>
            <a:endParaRPr lang="en-GB" sz="1200"/>
          </a:p>
        </p:txBody>
      </p:sp>
    </p:spTree>
    <p:extLst>
      <p:ext uri="{BB962C8B-B14F-4D97-AF65-F5344CB8AC3E}">
        <p14:creationId xmlns:p14="http://schemas.microsoft.com/office/powerpoint/2010/main" val="1434440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4136A-773A-F058-26C6-93476DD704B0}"/>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205DA3AB-B812-5E64-3851-B60281E1EBC3}"/>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7444E026-01A0-15DE-10BB-9FB93EB95A53}"/>
              </a:ext>
            </a:extLst>
          </p:cNvPr>
          <p:cNvSpPr txBox="1"/>
          <p:nvPr/>
        </p:nvSpPr>
        <p:spPr>
          <a:xfrm>
            <a:off x="208547" y="885182"/>
            <a:ext cx="11774906" cy="3907736"/>
          </a:xfrm>
          <a:prstGeom prst="rect">
            <a:avLst/>
          </a:prstGeom>
          <a:noFill/>
        </p:spPr>
        <p:txBody>
          <a:bodyPr wrap="square">
            <a:spAutoFit/>
          </a:bodyPr>
          <a:lstStyle/>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How does the setting know if children need extra help?</a:t>
            </a:r>
            <a:endParaRPr lang="en-GB" sz="1200"/>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At registration parents and carers are asked about their child's development, this is also supported by a starting points questionnaire.</a:t>
            </a: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All children are assessed </a:t>
            </a:r>
            <a:r>
              <a:rPr lang="en-GB" sz="1200">
                <a:latin typeface="Arial" panose="020B0604020202020204" pitchFamily="34" charset="0"/>
                <a:ea typeface="Arial" panose="020B0604020202020204" pitchFamily="34" charset="0"/>
                <a:cs typeface="Times New Roman" panose="02020603050405020304" pitchFamily="18" charset="0"/>
              </a:rPr>
              <a:t>during</a:t>
            </a:r>
            <a:r>
              <a:rPr lang="en-GB" sz="1200">
                <a:effectLst/>
                <a:latin typeface="Arial" panose="020B0604020202020204" pitchFamily="34" charset="0"/>
                <a:ea typeface="Arial" panose="020B0604020202020204" pitchFamily="34" charset="0"/>
                <a:cs typeface="Times New Roman" panose="02020603050405020304" pitchFamily="18" charset="0"/>
              </a:rPr>
              <a:t> their 6-week settling in period, settings make observations and get to know the children, from this they track the children’s progress against the Early Years Foundation Stage and track their Speech and Language using an Early communication and Language Tracker (ECAT) if needed. This information, along with parent and carers input, helps us identify children who may need extra support or have Special Educational Needs. </a:t>
            </a:r>
          </a:p>
          <a:p>
            <a:pPr>
              <a:lnSpc>
                <a:spcPct val="115000"/>
              </a:lnSpc>
              <a:spcAft>
                <a:spcPts val="1000"/>
              </a:spcAft>
              <a:buNone/>
            </a:pPr>
            <a:r>
              <a:rPr lang="en-GB" sz="1200">
                <a:latin typeface="Arial" panose="020B0604020202020204" pitchFamily="34" charset="0"/>
                <a:ea typeface="Times New Roman" panose="02020603050405020304" pitchFamily="18" charset="0"/>
                <a:cs typeface="Times New Roman" panose="02020603050405020304" pitchFamily="18" charset="0"/>
              </a:rPr>
              <a:t>Staff have experience work with children with a range of SEN needs, they also have SEN training and a solid understand all areas of the Early Years foundation stage, all this supports staff in being able to identify when a child may need additional help</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If a child, after discussions with parents and carers, is found to have special educational needs then an Individual Education Plan (IEP) is put together to target and support specific areas of need.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If an IEP is not sufficient then a referral to the relevant Specialist Service is put forward. A SEN Support Plan can also be put in place and, if required, the EHCP process can be started.</a:t>
            </a:r>
          </a:p>
          <a:p>
            <a:pPr>
              <a:lnSpc>
                <a:spcPct val="115000"/>
              </a:lnSpc>
              <a:spcAft>
                <a:spcPts val="1000"/>
              </a:spcAft>
              <a:buNone/>
            </a:pPr>
            <a:r>
              <a:rPr lang="en-GB" sz="1200">
                <a:latin typeface="Arial" panose="020B0604020202020204" pitchFamily="34" charset="0"/>
                <a:ea typeface="Times New Roman" panose="02020603050405020304" pitchFamily="18" charset="0"/>
                <a:cs typeface="Times New Roman" panose="02020603050405020304" pitchFamily="18" charset="0"/>
              </a:rPr>
              <a:t>At each point staff will make parents and carers aware of any concerns and or referrals and the progress of these.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buNone/>
            </a:pPr>
            <a:r>
              <a:rPr lang="en-GB" sz="1200">
                <a:effectLst/>
                <a:latin typeface="Arial" panose="020B0604020202020204" pitchFamily="34" charset="0"/>
                <a:ea typeface="Arial" panose="020B0604020202020204" pitchFamily="34" charset="0"/>
              </a:rPr>
              <a:t>All staff are involved in assessing children so that no areas of learning are missed and all staff are aware of specific needs. Keyworkers and SENCO work closely together and feedback to the Manager. </a:t>
            </a:r>
            <a:endParaRPr lang="en-GB" sz="1200"/>
          </a:p>
        </p:txBody>
      </p:sp>
    </p:spTree>
    <p:extLst>
      <p:ext uri="{BB962C8B-B14F-4D97-AF65-F5344CB8AC3E}">
        <p14:creationId xmlns:p14="http://schemas.microsoft.com/office/powerpoint/2010/main" val="1839768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F3254-E16A-E53A-B5FC-04BD5AAC729F}"/>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9AEB7FA8-7C1B-FFF8-2EDB-D1A652999948}"/>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837F9F81-6851-DDF3-5ADD-A0EF6E7EFDC4}"/>
              </a:ext>
            </a:extLst>
          </p:cNvPr>
          <p:cNvSpPr txBox="1"/>
          <p:nvPr/>
        </p:nvSpPr>
        <p:spPr>
          <a:xfrm>
            <a:off x="288758" y="818261"/>
            <a:ext cx="11614484" cy="4900701"/>
          </a:xfrm>
          <a:prstGeom prst="rect">
            <a:avLst/>
          </a:prstGeom>
          <a:noFill/>
        </p:spPr>
        <p:txBody>
          <a:bodyPr wrap="square" lIns="91440" tIns="45720" rIns="91440" bIns="45720" anchor="t">
            <a:spAutoFit/>
          </a:bodyPr>
          <a:lstStyle/>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How will I be involved in my child’s learning and overall wellbeing?</a:t>
            </a:r>
            <a:endParaRPr lang="en-GB" sz="1200"/>
          </a:p>
          <a:p>
            <a:pPr>
              <a:lnSpc>
                <a:spcPct val="115000"/>
              </a:lnSpc>
              <a:spcAft>
                <a:spcPts val="1000"/>
              </a:spcAft>
            </a:pPr>
            <a:r>
              <a:rPr lang="en-GB" sz="1200" dirty="0">
                <a:effectLst/>
                <a:latin typeface="Arial"/>
                <a:ea typeface="Arial" panose="020B0604020202020204" pitchFamily="34" charset="0"/>
                <a:cs typeface="Times New Roman"/>
              </a:rPr>
              <a:t>The setting works very closely with parents, understanding that parents know their child and their needs best. Parents and carers are asked to provide information during the registration process to enable the teams to get to know and how best to support the children as quickly as possible.</a:t>
            </a:r>
            <a:r>
              <a:rPr lang="en-GB" sz="1200" dirty="0">
                <a:latin typeface="Arial"/>
                <a:ea typeface="Arial" panose="020B0604020202020204" pitchFamily="34" charset="0"/>
                <a:cs typeface="Times New Roman"/>
              </a:rPr>
              <a:t> Parents and Carers are</a:t>
            </a:r>
            <a:r>
              <a:rPr lang="en-GB" sz="1200" dirty="0">
                <a:effectLst/>
                <a:latin typeface="Arial"/>
                <a:ea typeface="Arial" panose="020B0604020202020204" pitchFamily="34" charset="0"/>
                <a:cs typeface="Times New Roman"/>
              </a:rPr>
              <a:t> given verbal feedback on a regular basis at handover, they also have a settling in meeting at the end of the 6 weeks settling period.</a:t>
            </a:r>
            <a:r>
              <a:rPr lang="en-GB" sz="1200" dirty="0">
                <a:latin typeface="Arial"/>
                <a:ea typeface="Arial" panose="020B0604020202020204" pitchFamily="34" charset="0"/>
                <a:cs typeface="Times New Roman"/>
              </a:rPr>
              <a:t> We have meetings each term, however if a child has a high level of need then these may be more frequent. During the initial period of identifying needs, making referrals and creating IEP’s and SEN Support Plans parents will be involved in every step of the process. This continues throughout the child’s time with us through regular meetings</a:t>
            </a:r>
            <a:endParaRPr lang="en-GB" sz="1200" dirty="0">
              <a:latin typeface="Arial"/>
              <a:ea typeface="Times New Roman" panose="02020603050405020304" pitchFamily="18" charset="0"/>
              <a:cs typeface="Times New Roman"/>
            </a:endParaRPr>
          </a:p>
          <a:p>
            <a:pPr>
              <a:lnSpc>
                <a:spcPct val="115000"/>
              </a:lnSpc>
              <a:spcAft>
                <a:spcPts val="1000"/>
              </a:spcAft>
              <a:buNone/>
            </a:pPr>
            <a:r>
              <a:rPr lang="en-GB" sz="1200">
                <a:latin typeface="Arial" panose="020B0604020202020204" pitchFamily="34" charset="0"/>
                <a:ea typeface="Arial" panose="020B0604020202020204" pitchFamily="34" charset="0"/>
                <a:cs typeface="Times New Roman" panose="02020603050405020304" pitchFamily="18" charset="0"/>
              </a:rPr>
              <a:t>Parents and Carers are always welcome to book a meeting whenever they may need one with the setting Manager, SENCo or Keyworker.</a:t>
            </a:r>
            <a:endParaRPr lang="en-GB" sz="1200">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buNone/>
            </a:pPr>
            <a:r>
              <a:rPr lang="en-GB" sz="1200" dirty="0">
                <a:effectLst/>
                <a:latin typeface="Arial"/>
                <a:ea typeface="Arial" panose="020B0604020202020204" pitchFamily="34" charset="0"/>
                <a:cs typeface="Times New Roman"/>
              </a:rPr>
              <a:t>If an</a:t>
            </a:r>
            <a:r>
              <a:rPr lang="en-GB" sz="1200" dirty="0">
                <a:latin typeface="Arial"/>
                <a:ea typeface="Arial" panose="020B0604020202020204" pitchFamily="34" charset="0"/>
                <a:cs typeface="Times New Roman"/>
              </a:rPr>
              <a:t> Individual Education Plan (IEP) </a:t>
            </a:r>
            <a:r>
              <a:rPr lang="en-GB" sz="1200" dirty="0">
                <a:effectLst/>
                <a:latin typeface="Arial"/>
                <a:ea typeface="Arial" panose="020B0604020202020204" pitchFamily="34" charset="0"/>
                <a:cs typeface="Times New Roman"/>
              </a:rPr>
              <a:t>and or </a:t>
            </a:r>
            <a:r>
              <a:rPr lang="en-GB" sz="1200" dirty="0">
                <a:latin typeface="Arial"/>
                <a:ea typeface="Arial" panose="020B0604020202020204" pitchFamily="34" charset="0"/>
                <a:cs typeface="Times New Roman"/>
              </a:rPr>
              <a:t>SEN Support Plan </a:t>
            </a:r>
            <a:r>
              <a:rPr lang="en-GB" sz="1200" dirty="0">
                <a:effectLst/>
                <a:latin typeface="Arial"/>
                <a:ea typeface="Arial" panose="020B0604020202020204" pitchFamily="34" charset="0"/>
                <a:cs typeface="Times New Roman"/>
              </a:rPr>
              <a:t>is required then parents are consulted as to what it will contain. Parents views and opinions are sort to support any referrals. We ask parents to bring in information that they may have received from any specialist service so that their advice and guidance can be included in the plan and followed by staff. This also ensures that any support is consistent, we will also share resources with parents so that they can make use of them at home.</a:t>
            </a:r>
          </a:p>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What training and experience have staff had in supporting children with SEND?</a:t>
            </a:r>
            <a:endParaRPr lang="en-GB" sz="1200"/>
          </a:p>
          <a:p>
            <a:pPr>
              <a:lnSpc>
                <a:spcPct val="115000"/>
              </a:lnSpc>
              <a:spcAft>
                <a:spcPts val="1000"/>
              </a:spcAft>
              <a:buNone/>
            </a:pPr>
            <a:r>
              <a:rPr lang="en-GB" sz="1200" dirty="0">
                <a:latin typeface="Arial"/>
                <a:ea typeface="Arial" panose="020B0604020202020204" pitchFamily="34" charset="0"/>
                <a:cs typeface="Times New Roman"/>
              </a:rPr>
              <a:t>Staff have experience working with children with a variety of SEND needs, including; Speech </a:t>
            </a:r>
            <a:r>
              <a:rPr lang="en-GB" sz="1200" dirty="0">
                <a:solidFill>
                  <a:srgbClr val="000000"/>
                </a:solidFill>
                <a:latin typeface="Arial"/>
                <a:ea typeface="Arial" panose="020B0604020202020204" pitchFamily="34" charset="0"/>
                <a:cs typeface="Times New Roman"/>
              </a:rPr>
              <a:t>and language (including, Delay, Selective Mutism, Understanding and pronunciation difficulties), behavioural difficulties, </a:t>
            </a:r>
            <a:r>
              <a:rPr lang="en-GB" sz="1200" dirty="0">
                <a:latin typeface="Arial"/>
                <a:ea typeface="Arial" panose="020B0604020202020204" pitchFamily="34" charset="0"/>
                <a:cs typeface="Times New Roman"/>
              </a:rPr>
              <a:t>ASD, ADHD, developmental delay and others </a:t>
            </a:r>
          </a:p>
          <a:p>
            <a:pPr>
              <a:lnSpc>
                <a:spcPct val="115000"/>
              </a:lnSpc>
              <a:spcAft>
                <a:spcPts val="1000"/>
              </a:spcAft>
            </a:pPr>
            <a:r>
              <a:rPr lang="en-GB" sz="1200">
                <a:solidFill>
                  <a:srgbClr val="000000"/>
                </a:solidFill>
                <a:latin typeface="Arial" panose="020B0604020202020204" pitchFamily="34" charset="0"/>
                <a:ea typeface="Arial" panose="020B0604020202020204" pitchFamily="34" charset="0"/>
              </a:rPr>
              <a:t>Staff regularly attend training in </a:t>
            </a:r>
            <a:r>
              <a:rPr lang="en-GB" sz="1200">
                <a:latin typeface="Arial" panose="020B0604020202020204" pitchFamily="34" charset="0"/>
                <a:ea typeface="Arial" panose="020B0604020202020204" pitchFamily="34" charset="0"/>
              </a:rPr>
              <a:t>many areas, such as ASD</a:t>
            </a:r>
            <a:r>
              <a:rPr lang="en-GB" sz="1200">
                <a:solidFill>
                  <a:srgbClr val="000000"/>
                </a:solidFill>
                <a:latin typeface="Arial" panose="020B0604020202020204" pitchFamily="34" charset="0"/>
                <a:ea typeface="Arial" panose="020B0604020202020204" pitchFamily="34" charset="0"/>
              </a:rPr>
              <a:t>, Communication and development, Sensory needs. These are run by the Local Authority and in-house. </a:t>
            </a:r>
            <a:endParaRPr lang="en-GB" sz="1200">
              <a:solidFill>
                <a:srgbClr val="FF0000"/>
              </a:solidFill>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buNone/>
            </a:pPr>
            <a:r>
              <a:rPr lang="en-GB" sz="1200" dirty="0">
                <a:solidFill>
                  <a:srgbClr val="000000"/>
                </a:solidFill>
                <a:latin typeface="Arial"/>
                <a:ea typeface="Arial" panose="020B0604020202020204" pitchFamily="34" charset="0"/>
                <a:cs typeface="Times New Roman"/>
              </a:rPr>
              <a:t>Our SENCo’s regularly attend Local SEND conferences and any training that is available. When a SENCo has attended training it is then fed back and shared with the team so that they all understand how best to support children with additional needs, and can implement any strategies learnt</a:t>
            </a:r>
            <a:endParaRPr lang="en-GB" sz="1200" dirty="0">
              <a:latin typeface="Arial"/>
              <a:ea typeface="Times New Roman" panose="02020603050405020304" pitchFamily="18" charset="0"/>
              <a:cs typeface="Times New Roman"/>
            </a:endParaRPr>
          </a:p>
          <a:p>
            <a:pPr>
              <a:buNone/>
            </a:pPr>
            <a:endParaRPr lang="en-GB" sz="1200">
              <a:solidFill>
                <a:srgbClr val="000000"/>
              </a:solidFill>
              <a:latin typeface="Arial" panose="020B0604020202020204" pitchFamily="34" charset="0"/>
              <a:ea typeface="Arial" panose="020B0604020202020204" pitchFamily="34" charset="0"/>
            </a:endParaRPr>
          </a:p>
          <a:p>
            <a:pPr>
              <a:lnSpc>
                <a:spcPct val="115000"/>
              </a:lnSpc>
              <a:spcAft>
                <a:spcPts val="1000"/>
              </a:spcAft>
              <a:buNone/>
            </a:pP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99385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5A4A3E-0AB0-031B-5C19-77DDEBC40261}"/>
            </a:ext>
          </a:extLst>
        </p:cNvPr>
        <p:cNvGrpSpPr/>
        <p:nvPr/>
      </p:nvGrpSpPr>
      <p:grpSpPr>
        <a:xfrm>
          <a:off x="0" y="0"/>
          <a:ext cx="0" cy="0"/>
          <a:chOff x="0" y="0"/>
          <a:chExt cx="0" cy="0"/>
        </a:xfrm>
      </p:grpSpPr>
      <p:sp>
        <p:nvSpPr>
          <p:cNvPr id="8" name="TextBox 7">
            <a:extLst>
              <a:ext uri="{FF2B5EF4-FFF2-40B4-BE49-F238E27FC236}">
                <a16:creationId xmlns:a16="http://schemas.microsoft.com/office/drawing/2014/main" id="{42C4833A-7F60-1C8F-2E78-ABE435EA192F}"/>
              </a:ext>
            </a:extLst>
          </p:cNvPr>
          <p:cNvSpPr txBox="1"/>
          <p:nvPr/>
        </p:nvSpPr>
        <p:spPr>
          <a:xfrm>
            <a:off x="2035277" y="186813"/>
            <a:ext cx="8927691" cy="369332"/>
          </a:xfrm>
          <a:prstGeom prst="rect">
            <a:avLst/>
          </a:prstGeom>
          <a:noFill/>
        </p:spPr>
        <p:txBody>
          <a:bodyPr wrap="square" rtlCol="0">
            <a:spAutoFit/>
          </a:bodyPr>
          <a:lstStyle/>
          <a:p>
            <a:r>
              <a:rPr lang="en-GB"/>
              <a:t>Blossom Years Special Educational Needs Information Report (SEND Report) </a:t>
            </a:r>
          </a:p>
        </p:txBody>
      </p:sp>
      <p:sp>
        <p:nvSpPr>
          <p:cNvPr id="5" name="TextBox 4">
            <a:extLst>
              <a:ext uri="{FF2B5EF4-FFF2-40B4-BE49-F238E27FC236}">
                <a16:creationId xmlns:a16="http://schemas.microsoft.com/office/drawing/2014/main" id="{E3458B32-7C08-575E-567D-5E9FE3F1EADE}"/>
              </a:ext>
            </a:extLst>
          </p:cNvPr>
          <p:cNvSpPr txBox="1"/>
          <p:nvPr/>
        </p:nvSpPr>
        <p:spPr>
          <a:xfrm>
            <a:off x="224590" y="784745"/>
            <a:ext cx="11967410" cy="3863622"/>
          </a:xfrm>
          <a:prstGeom prst="rect">
            <a:avLst/>
          </a:prstGeom>
          <a:noFill/>
        </p:spPr>
        <p:txBody>
          <a:bodyPr wrap="square">
            <a:spAutoFit/>
          </a:bodyPr>
          <a:lstStyle/>
          <a:p>
            <a:pPr>
              <a:lnSpc>
                <a:spcPct val="115000"/>
              </a:lnSpc>
              <a:spcAft>
                <a:spcPts val="1000"/>
              </a:spcAft>
            </a:pPr>
            <a:r>
              <a:rPr lang="en-GB" sz="1200">
                <a:solidFill>
                  <a:srgbClr val="FFFFFF"/>
                </a:solidFill>
                <a:latin typeface="Arial" panose="020B0604020202020204" pitchFamily="34" charset="0"/>
                <a:ea typeface="Arial" panose="020B0604020202020204" pitchFamily="34" charset="0"/>
              </a:rPr>
              <a:t>How will the setting support my child at times of change, for example moving rooms or age groups, to a new setting or onto school?</a:t>
            </a:r>
            <a:endParaRPr lang="en-GB" sz="1200"/>
          </a:p>
          <a:p>
            <a:pPr>
              <a:lnSpc>
                <a:spcPct val="115000"/>
              </a:lnSpc>
              <a:spcAft>
                <a:spcPts val="1000"/>
              </a:spcAft>
              <a:buNone/>
            </a:pPr>
            <a:r>
              <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When a child moves to a different room or age group, children are introduced slowly with a known member of staff for short periods or days before they make a full transition, a transition report is also </a:t>
            </a:r>
            <a:r>
              <a:rPr lang="en-GB" sz="1200">
                <a:effectLst/>
                <a:latin typeface="Arial" panose="020B0604020202020204" pitchFamily="34" charset="0"/>
                <a:ea typeface="Arial" panose="020B0604020202020204" pitchFamily="34" charset="0"/>
                <a:cs typeface="Times New Roman" panose="02020603050405020304" pitchFamily="18" charset="0"/>
              </a:rPr>
              <a:t>writte</a:t>
            </a:r>
            <a:r>
              <a:rPr lang="en-GB" sz="1200">
                <a:latin typeface="Arial" panose="020B0604020202020204" pitchFamily="34" charset="0"/>
                <a:ea typeface="Arial" panose="020B0604020202020204" pitchFamily="34" charset="0"/>
                <a:cs typeface="Times New Roman" panose="02020603050405020304" pitchFamily="18" charset="0"/>
              </a:rPr>
              <a:t>n and shared with the new team, if required the previous and new key worker/SENCo can meet to discuss the child’s needs. We </a:t>
            </a:r>
            <a:r>
              <a:rPr lang="en-GB" sz="1200">
                <a:solidFill>
                  <a:srgbClr val="000000"/>
                </a:solidFill>
                <a:latin typeface="Arial" panose="020B0604020202020204" pitchFamily="34" charset="0"/>
                <a:ea typeface="Arial" panose="020B0604020202020204" pitchFamily="34" charset="0"/>
                <a:cs typeface="Times New Roman" panose="02020603050405020304" pitchFamily="18" charset="0"/>
              </a:rPr>
              <a:t>discuss any transitions with parents before they occur. </a:t>
            </a:r>
            <a:endPar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endParaRPr>
          </a:p>
          <a:p>
            <a:pPr>
              <a:lnSpc>
                <a:spcPct val="115000"/>
              </a:lnSpc>
              <a:spcAft>
                <a:spcPts val="1000"/>
              </a:spcAft>
              <a:buNone/>
            </a:pPr>
            <a:r>
              <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When a child moves from our setting to school a Transfer Document is written by the key worker, this covers all areas of learning and the child’s attainment level. </a:t>
            </a:r>
            <a:r>
              <a:rPr lang="en-GB" sz="1200">
                <a:solidFill>
                  <a:srgbClr val="000000"/>
                </a:solidFill>
                <a:latin typeface="Arial" panose="020B0604020202020204" pitchFamily="34" charset="0"/>
                <a:ea typeface="Arial" panose="020B0604020202020204" pitchFamily="34" charset="0"/>
                <a:cs typeface="Times New Roman" panose="02020603050405020304" pitchFamily="18" charset="0"/>
              </a:rPr>
              <a:t>The setting SENCo or Manager attends the Local Authority Early Years Primary School Transition day to meet with the schools SENCo’s and Safeguarding teams if needed.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115000"/>
              </a:lnSpc>
              <a:spcAft>
                <a:spcPts val="1000"/>
              </a:spcAft>
              <a:buNone/>
            </a:pPr>
            <a:r>
              <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When children move to school the transfer document is sent to the school after parents have had the time read. We also invite primary school teachers in to meet the children once they have been offered places, this allows the keyworkers, SENCO and manager to pass on any relevant information</a:t>
            </a:r>
            <a:r>
              <a:rPr lang="en-GB" sz="1200">
                <a:solidFill>
                  <a:srgbClr val="000000"/>
                </a:solidFill>
                <a:latin typeface="Arial" panose="020B0604020202020204" pitchFamily="34" charset="0"/>
                <a:ea typeface="Arial" panose="020B0604020202020204" pitchFamily="34" charset="0"/>
                <a:cs typeface="Times New Roman" panose="02020603050405020304" pitchFamily="18" charset="0"/>
              </a:rPr>
              <a:t>, as well as time for the children to meet their new teacher in a known environment.</a:t>
            </a:r>
            <a:r>
              <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 </a:t>
            </a:r>
          </a:p>
          <a:p>
            <a:pPr>
              <a:lnSpc>
                <a:spcPct val="115000"/>
              </a:lnSpc>
              <a:spcAft>
                <a:spcPts val="1000"/>
              </a:spcAft>
              <a:buNone/>
            </a:pPr>
            <a:r>
              <a:rPr lang="en-GB" sz="1200">
                <a:effectLst/>
                <a:latin typeface="Arial" panose="020B0604020202020204" pitchFamily="34" charset="0"/>
                <a:ea typeface="Arial" panose="020B0604020202020204" pitchFamily="34" charset="0"/>
                <a:cs typeface="Times New Roman" panose="02020603050405020304" pitchFamily="18" charset="0"/>
              </a:rPr>
              <a:t>To aid the child during school transition, we </a:t>
            </a:r>
            <a:r>
              <a:rPr lang="en-GB" sz="1200">
                <a:latin typeface="Arial" panose="020B0604020202020204" pitchFamily="34" charset="0"/>
                <a:ea typeface="Arial" panose="020B0604020202020204" pitchFamily="34" charset="0"/>
                <a:cs typeface="Times New Roman" panose="02020603050405020304" pitchFamily="18" charset="0"/>
              </a:rPr>
              <a:t>use a number of techniques and activates, such as; </a:t>
            </a:r>
            <a:r>
              <a:rPr lang="en-GB" sz="1200">
                <a:effectLst/>
                <a:latin typeface="Arial" panose="020B0604020202020204" pitchFamily="34" charset="0"/>
                <a:ea typeface="Arial" panose="020B0604020202020204" pitchFamily="34" charset="0"/>
                <a:cs typeface="Times New Roman" panose="02020603050405020304" pitchFamily="18" charset="0"/>
              </a:rPr>
              <a:t>a visual board that has the school logos of where the children are going to attend and pictures of the children are placed next to the relevant logo. This is spoken about in circle </a:t>
            </a:r>
            <a:r>
              <a:rPr lang="en-GB" sz="1200">
                <a:solidFill>
                  <a:srgbClr val="000000"/>
                </a:solidFill>
                <a:effectLst/>
                <a:latin typeface="Arial" panose="020B0604020202020204" pitchFamily="34" charset="0"/>
                <a:ea typeface="Arial" panose="020B0604020202020204" pitchFamily="34" charset="0"/>
                <a:cs typeface="Times New Roman" panose="02020603050405020304" pitchFamily="18" charset="0"/>
              </a:rPr>
              <a:t>time and children are aware of whom they are going to school with from the preschool. Books about school are also read and discussions are had with the children where they can ask questions and talk about what school will be like. For some children we can make little books with pictures of their new school and teachers so that we can prepare children for the change. </a:t>
            </a:r>
            <a:endParaRPr lang="en-GB" sz="1200">
              <a:effectLst/>
              <a:latin typeface="Calibri" panose="020F0502020204030204" pitchFamily="34" charset="0"/>
              <a:ea typeface="Times New Roman" panose="02020603050405020304" pitchFamily="18" charset="0"/>
              <a:cs typeface="Times New Roman" panose="02020603050405020304" pitchFamily="18" charset="0"/>
            </a:endParaRPr>
          </a:p>
          <a:p>
            <a:pPr>
              <a:buNone/>
            </a:pPr>
            <a:r>
              <a:rPr lang="en-GB" sz="1200">
                <a:solidFill>
                  <a:srgbClr val="000000"/>
                </a:solidFill>
                <a:effectLst/>
                <a:latin typeface="Arial" panose="020B0604020202020204" pitchFamily="34" charset="0"/>
                <a:ea typeface="Arial" panose="020B0604020202020204" pitchFamily="34" charset="0"/>
              </a:rPr>
              <a:t>If needed key staff will attend transition meetings with specific children’s schools alongside the parents and other relevant services to help ensure all information is passed over and the children get continuity of care. </a:t>
            </a:r>
            <a:endParaRPr lang="en-GB" sz="1200"/>
          </a:p>
        </p:txBody>
      </p:sp>
    </p:spTree>
    <p:extLst>
      <p:ext uri="{BB962C8B-B14F-4D97-AF65-F5344CB8AC3E}">
        <p14:creationId xmlns:p14="http://schemas.microsoft.com/office/powerpoint/2010/main" val="2029715392"/>
      </p:ext>
    </p:extLst>
  </p:cSld>
  <p:clrMapOvr>
    <a:masterClrMapping/>
  </p:clrMapOvr>
</p:sld>
</file>

<file path=ppt/theme/theme1.xml><?xml version="1.0" encoding="utf-8"?>
<a:theme xmlns:a="http://schemas.openxmlformats.org/drawingml/2006/main" name="Theme3">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Theme3" id="{E55120BE-B314-4A6B-93A9-FB59383AFE3C}" vid="{384F332F-1A88-471D-8830-72F1C08A1D8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b616df09-58f0-4bd6-92e3-2e448822d534">
      <Terms xmlns="http://schemas.microsoft.com/office/infopath/2007/PartnerControls"/>
    </lcf76f155ced4ddcb4097134ff3c332f>
    <TaxCatchAll xmlns="8896c36a-cf22-4e66-87dd-ac6ee33ccd0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5FA60FBA4080DC4092043B7788469EDA" ma:contentTypeVersion="13" ma:contentTypeDescription="Create a new document." ma:contentTypeScope="" ma:versionID="30b316d23b6143dfb05b51b53aae1c84">
  <xsd:schema xmlns:xsd="http://www.w3.org/2001/XMLSchema" xmlns:xs="http://www.w3.org/2001/XMLSchema" xmlns:p="http://schemas.microsoft.com/office/2006/metadata/properties" xmlns:ns2="b616df09-58f0-4bd6-92e3-2e448822d534" xmlns:ns3="8896c36a-cf22-4e66-87dd-ac6ee33ccd0d" targetNamespace="http://schemas.microsoft.com/office/2006/metadata/properties" ma:root="true" ma:fieldsID="94c2498a1c0145aba11d6876c0d2aa81" ns2:_="" ns3:_="">
    <xsd:import namespace="b616df09-58f0-4bd6-92e3-2e448822d534"/>
    <xsd:import namespace="8896c36a-cf22-4e66-87dd-ac6ee33ccd0d"/>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LengthInSeconds" minOccurs="0"/>
                <xsd:element ref="ns2:MediaServiceDateTaken" minOccurs="0"/>
                <xsd:element ref="ns2:MediaServiceGenerationTime" minOccurs="0"/>
                <xsd:element ref="ns2:MediaServiceEventHashCode" minOccurs="0"/>
                <xsd:element ref="ns2:MediaServiceBillingMetadata"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616df09-58f0-4bd6-92e3-2e448822d53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LengthInSeconds" ma:index="11" nillable="true" ma:displayName="MediaLengthInSeconds" ma:hidden="true" ma:internalName="MediaLengthInSeconds" ma:readOnly="true">
      <xsd:simpleType>
        <xsd:restriction base="dms:Unknown"/>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18f4f967-937e-4733-875f-803908403890"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896c36a-cf22-4e66-87dd-ac6ee33ccd0d"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4164d218-6a15-43e2-8913-ed399cbc17de}" ma:internalName="TaxCatchAll" ma:showField="CatchAllData" ma:web="8896c36a-cf22-4e66-87dd-ac6ee33ccd0d">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16432BD-8AF5-44D0-B72F-71035DA0C6DE}">
  <ds:schemaRefs>
    <ds:schemaRef ds:uri="http://schemas.microsoft.com/sharepoint/v3/contenttype/forms"/>
  </ds:schemaRefs>
</ds:datastoreItem>
</file>

<file path=customXml/itemProps2.xml><?xml version="1.0" encoding="utf-8"?>
<ds:datastoreItem xmlns:ds="http://schemas.openxmlformats.org/officeDocument/2006/customXml" ds:itemID="{C833BAF5-4AFE-4EAE-A20D-E1DE255ED25F}">
  <ds:schemaRefs>
    <ds:schemaRef ds:uri="8896c36a-cf22-4e66-87dd-ac6ee33ccd0d"/>
    <ds:schemaRef ds:uri="b616df09-58f0-4bd6-92e3-2e448822d534"/>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E051CD0F-6CF0-4687-ACD6-C40C8E86F301}">
  <ds:schemaRefs>
    <ds:schemaRef ds:uri="8896c36a-cf22-4e66-87dd-ac6ee33ccd0d"/>
    <ds:schemaRef ds:uri="b616df09-58f0-4bd6-92e3-2e448822d53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7</Slides>
  <Notes>0</Notes>
  <HiddenSlides>0</HiddenSlide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Theme3</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BlossomYears Operations</dc:creator>
  <cp:revision>3</cp:revision>
  <dcterms:created xsi:type="dcterms:W3CDTF">2026-04-14T13:34:31Z</dcterms:created>
  <dcterms:modified xsi:type="dcterms:W3CDTF">2026-04-24T14:21:12Z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0x0101005FA60FBA4080DC4092043B7788469EDA</vt:lpwstr>
  </property>
  <property fmtid="{D5CDD505-2E9C-101B-9397-08002B2CF9AE}" pid="3" name="MediaServiceImageTags">
    <vt:lpwstr/>
  </property>
</Properties>
</file>